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8"/>
  </p:notesMasterIdLst>
  <p:sldIdLst>
    <p:sldId id="335" r:id="rId2"/>
    <p:sldId id="340" r:id="rId3"/>
    <p:sldId id="341" r:id="rId4"/>
    <p:sldId id="342" r:id="rId5"/>
    <p:sldId id="343" r:id="rId6"/>
    <p:sldId id="367" r:id="rId7"/>
    <p:sldId id="344" r:id="rId8"/>
    <p:sldId id="345" r:id="rId9"/>
    <p:sldId id="346" r:id="rId10"/>
    <p:sldId id="347" r:id="rId11"/>
    <p:sldId id="348" r:id="rId12"/>
    <p:sldId id="349" r:id="rId13"/>
    <p:sldId id="350" r:id="rId14"/>
    <p:sldId id="351" r:id="rId15"/>
    <p:sldId id="352" r:id="rId16"/>
    <p:sldId id="353" r:id="rId17"/>
    <p:sldId id="354" r:id="rId18"/>
    <p:sldId id="355" r:id="rId19"/>
    <p:sldId id="356" r:id="rId20"/>
    <p:sldId id="368" r:id="rId21"/>
    <p:sldId id="369" r:id="rId22"/>
    <p:sldId id="370" r:id="rId23"/>
    <p:sldId id="371" r:id="rId24"/>
    <p:sldId id="357" r:id="rId25"/>
    <p:sldId id="358" r:id="rId26"/>
    <p:sldId id="359" r:id="rId27"/>
    <p:sldId id="360" r:id="rId28"/>
    <p:sldId id="361" r:id="rId29"/>
    <p:sldId id="362" r:id="rId30"/>
    <p:sldId id="363" r:id="rId31"/>
    <p:sldId id="364" r:id="rId32"/>
    <p:sldId id="365" r:id="rId33"/>
    <p:sldId id="366" r:id="rId34"/>
    <p:sldId id="372" r:id="rId35"/>
    <p:sldId id="373" r:id="rId36"/>
    <p:sldId id="374" r:id="rId37"/>
    <p:sldId id="375" r:id="rId38"/>
    <p:sldId id="376" r:id="rId39"/>
    <p:sldId id="377" r:id="rId40"/>
    <p:sldId id="378" r:id="rId41"/>
    <p:sldId id="379" r:id="rId42"/>
    <p:sldId id="396" r:id="rId43"/>
    <p:sldId id="381" r:id="rId44"/>
    <p:sldId id="382" r:id="rId45"/>
    <p:sldId id="383" r:id="rId46"/>
    <p:sldId id="384" r:id="rId47"/>
    <p:sldId id="385" r:id="rId48"/>
    <p:sldId id="395" r:id="rId49"/>
    <p:sldId id="386" r:id="rId50"/>
    <p:sldId id="387" r:id="rId51"/>
    <p:sldId id="388" r:id="rId52"/>
    <p:sldId id="393" r:id="rId53"/>
    <p:sldId id="389" r:id="rId54"/>
    <p:sldId id="391" r:id="rId55"/>
    <p:sldId id="390" r:id="rId56"/>
    <p:sldId id="394" r:id="rId57"/>
  </p:sldIdLst>
  <p:sldSz cx="12192000" cy="6858000"/>
  <p:notesSz cx="6858000" cy="9144000"/>
  <p:embeddedFontLst>
    <p:embeddedFont>
      <p:font typeface="Adobe 黑体 Std R" panose="020B0400000000000000" pitchFamily="34" charset="-128"/>
      <p:regular r:id="rId59"/>
    </p:embeddedFont>
    <p:embeddedFont>
      <p:font typeface="標楷體" panose="03000509000000000000" pitchFamily="65" charset="-120"/>
      <p:regular r:id="rId60"/>
    </p:embeddedFont>
    <p:embeddedFont>
      <p:font typeface="Calibri" panose="020F0502020204030204" pitchFamily="34" charset="0"/>
      <p:regular r:id="rId61"/>
      <p:bold r:id="rId62"/>
      <p:italic r:id="rId63"/>
      <p:boldItalic r:id="rId64"/>
    </p:embeddedFont>
    <p:embeddedFont>
      <p:font typeface="Calibri Light" panose="020F0302020204030204" pitchFamily="34" charset="0"/>
      <p:regular r:id="rId65"/>
      <p:italic r:id="rId66"/>
    </p:embeddedFont>
    <p:embeddedFont>
      <p:font typeface="Consolas" panose="020B0609020204030204" pitchFamily="49" charset="0"/>
      <p:regular r:id="rId67"/>
      <p:bold r:id="rId68"/>
      <p:italic r:id="rId69"/>
      <p:boldItalic r:id="rId70"/>
    </p:embeddedFont>
    <p:embeddedFont>
      <p:font typeface="Georgia" panose="02040502050405020303" pitchFamily="18" charset="0"/>
      <p:regular r:id="rId71"/>
      <p:bold r:id="rId72"/>
      <p:italic r:id="rId73"/>
      <p:boldItalic r:id="rId74"/>
    </p:embeddedFont>
  </p:embeddedFontLst>
  <p:custDataLst>
    <p:tags r:id="rId75"/>
  </p:custData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3739"/>
    <a:srgbClr val="010038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95184" autoAdjust="0"/>
  </p:normalViewPr>
  <p:slideViewPr>
    <p:cSldViewPr snapToGrid="0">
      <p:cViewPr varScale="1">
        <p:scale>
          <a:sx n="81" d="100"/>
          <a:sy n="81" d="100"/>
        </p:scale>
        <p:origin x="9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8.fntdata"/><Relationship Id="rId74" Type="http://schemas.openxmlformats.org/officeDocument/2006/relationships/font" Target="fonts/font16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font" Target="fonts/font15.fntdata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font" Target="fonts/font1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36194-BE73-40EA-B37D-92B09D1D022E}" type="datetimeFigureOut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EE7D5-6D37-412D-95F9-CA34DB9885A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4660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84688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0339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81561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79304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83669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97955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01533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4250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72717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10283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9858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27049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1150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76935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76558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11588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92900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29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6720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16449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49474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1265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64601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68687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7261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94714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58480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629553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98782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33512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402888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96035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049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077577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505545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732835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45551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27999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13662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110861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459469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472588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06350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5402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26195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68484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53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506853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175814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55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4113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355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045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1516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E7D5-6D37-412D-95F9-CA34DB9885A4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20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52683B-CFD7-4B22-B02A-EA266CF1E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6F4DAC2-351D-4FCD-9BD2-3815BBC338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19E85B-A6D7-4189-A54F-A236E1F86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FF1F-A115-4049-B975-306F73DA833A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586B07-E49D-445A-95AC-3EFCD414E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250BB961-B66B-6915-10EE-8E0746BD3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95380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BE758A-47F6-4EF9-A0A9-D9FE1C0A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65D4310-FCBC-4AF5-B7AD-A547B50D8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D870AB-967F-4CDC-A331-9813A022D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3A8E2-6518-4699-A163-B96472470879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41B7537-2B71-4D20-8D3E-F7079592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9A03890-B16D-46E5-A3AC-E728660BE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9827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832E892-9248-4792-96F5-58D8AA00D0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ED009E7-9916-4CE4-8BFD-43857B1B1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68C160-FF12-483D-92B0-4510C9C8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4F096-7170-4E7E-8D33-7FC32D52E13D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9BE625-DF88-469E-AE93-4953B44C5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C56F70-0731-470C-AAFC-B00762D63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664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701940-03BF-4559-B904-14A49994C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5201B2-B730-42B6-B5AB-EDCDCFAAF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626FCE8-83B9-44FE-A299-70556F25F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70BD2-6650-4E75-8E74-FDEBEFFE7D30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D411C6-249B-4B0B-AB54-9CBB60BDA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68BFA9-1BE6-48B2-BB89-582F3B8CA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0901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6C2F21-C6CA-401B-A244-C415A8EC3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36232F6-3BE7-4FB3-A2BA-6A833D680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C755B54-01DB-4820-A888-C57492F46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F36A4-27B2-4149-8692-42B4A2783D94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DB289B-3EA5-4F41-B9DA-6FD7F9AF3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5">
            <a:extLst>
              <a:ext uri="{FF2B5EF4-FFF2-40B4-BE49-F238E27FC236}">
                <a16:creationId xmlns:a16="http://schemas.microsoft.com/office/drawing/2014/main" id="{05936E39-5AE6-4FA8-A38D-B5BF5392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1013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49DF49-8F5F-4AE0-8F5C-B35900A78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C7270B-2952-433A-9094-0415BAB6E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C8ED628-8E91-4C7A-B3A9-79B96CE62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D7FB37-43F4-4559-A031-B14ED6834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C9BF-60E3-4B8C-B186-9DA02E8F456A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F8D5C86-9D59-4F24-8C60-F1F38E406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9655C8-DEF3-495A-A594-487532EA5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7816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0D93FA-763A-4016-B6E1-D725426E3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B8B077C-ADF4-466E-B86D-B8D9146A5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EF4A17E-2D62-4C25-9841-AB869CD68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D5588CF-7EDD-4F9D-A43D-9BD1AFB98A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39AD6D7-CF0D-4203-841E-7A4691B63F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0A19343-14A3-46C1-8785-5046FBBC4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122FF-64F3-42EE-A622-0F74A1595D0D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5C75BC0-CC2C-41BB-B73F-0041BC1D1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投影片編號版面配置區 5">
            <a:extLst>
              <a:ext uri="{FF2B5EF4-FFF2-40B4-BE49-F238E27FC236}">
                <a16:creationId xmlns:a16="http://schemas.microsoft.com/office/drawing/2014/main" id="{B5B66E50-F044-4B72-83A8-4E6122F57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67327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775158-9CF5-4012-A210-AF8F568D0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7537FC4-DA80-4C69-996E-D62F34376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22501-C322-4F8E-9D03-ED1DF164E12B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A392E75-098F-4D03-BB74-A42E205BD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FA9CDEFE-C99B-4578-B8AD-F4513B691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+mn-ea"/>
              </a:defRPr>
            </a:lvl1pPr>
          </a:lstStyle>
          <a:p>
            <a:fld id="{F13D8DBA-B0A5-4A11-B90C-EDB6495EB1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68781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C86C2CE-81D2-46A1-BD9C-AE3560866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EDDAA-FF2F-450E-8E06-F149BA3F0A41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17C276F-D8C9-4DEB-A179-E14CEC23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22E89BE-CB49-4BFA-83B7-CBB0AAFF5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0442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E66CC0-CF4A-408C-8026-591367381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F5CC4B-81E3-4336-941B-C1C222541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222C8ED-45EE-49E2-9715-D1D5B7F37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F2939EC-D3A0-49BA-AF44-2BFE25D6E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8CB93-524A-4876-9BB8-AE27B6EF1536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6A98BF-D711-4F48-AAB6-2B723A27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ED2F8CE-CEB1-448F-94EB-C5681ABC8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1923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0AAE25-BC8A-4559-9DBB-454CBDA96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E05F2CA-AF90-4C9E-B724-8DDACE8950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9225151-96C7-4325-A8E5-50EDE8AA7D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AF88962-9F85-47B0-84F6-B7C5B09AA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6C37-F158-49C3-B17A-77172A7C5E42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0947FE4-E220-4808-838F-45311853C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4BE3C3F-CEBB-4E07-A5C1-28348EC52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978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58C13E3-239B-415E-9792-8EFCA52EE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926378F-CE3C-4A7D-9290-8BA577521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126CFF-78B9-45BF-8520-5BF31CDDEE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1D1C4-DB12-42FB-8BDB-4ECBC4B2BC93}" type="datetime1">
              <a:rPr lang="zh-TW" altLang="en-US" smtClean="0"/>
              <a:t>2022/10/16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D89543-C0A1-4CBC-9DA9-724B87D26C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B4052F-F9C6-4980-B8D2-766A2E7DC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D8DBA-B0A5-4A11-B90C-EDB6495EB1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1686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hiajung-yeh.github.io/Spatial-Analysis/geographic-data.html#geographic-data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aJung-Yeh/Spatial-Analysis/raw/master/data.zip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humdata.org/hxlproxy/api/data-preview.csv?url=https%3A%2F%2Fraw.githubusercontent.com%2Fnytimes%2Fcovid-19-data%2Fmaster%2Fus-states.csv&amp;filename=us-states.csv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hyperlink" Target="https://data.humdata.org/dataset/nyt-covid-19-data" TargetMode="Externa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AA2A92B-2692-781D-6F1E-9BE0475C4990}"/>
              </a:ext>
            </a:extLst>
          </p:cNvPr>
          <p:cNvSpPr txBox="1"/>
          <p:nvPr/>
        </p:nvSpPr>
        <p:spPr>
          <a:xfrm>
            <a:off x="3543859" y="2379443"/>
            <a:ext cx="51042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600" b="1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zh-TW" altLang="en-US" sz="4400" dirty="0">
                <a:latin typeface="Georgia" panose="02040502050405020303" pitchFamily="18" charset="0"/>
              </a:rPr>
              <a:t>公共運輸</a:t>
            </a:r>
            <a:endParaRPr lang="en-US" altLang="zh-TW" sz="4400" dirty="0">
              <a:latin typeface="Georgia" panose="02040502050405020303" pitchFamily="18" charset="0"/>
            </a:endParaRPr>
          </a:p>
          <a:p>
            <a:pPr algn="ctr"/>
            <a:r>
              <a:rPr lang="en-US" altLang="zh-TW" sz="4400" dirty="0">
                <a:latin typeface="Georgia" panose="02040502050405020303" pitchFamily="18" charset="0"/>
              </a:rPr>
              <a:t>Public Transport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29E71A5-D497-D29A-A1CF-DACA4E1CB1F0}"/>
              </a:ext>
            </a:extLst>
          </p:cNvPr>
          <p:cNvSpPr txBox="1"/>
          <p:nvPr/>
        </p:nvSpPr>
        <p:spPr>
          <a:xfrm>
            <a:off x="359955" y="6072288"/>
            <a:ext cx="11489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2022.12 </a:t>
            </a:r>
          </a:p>
          <a:p>
            <a:pPr algn="l"/>
            <a:r>
              <a:rPr lang="zh-TW" altLang="en-US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葉家榮</a:t>
            </a:r>
            <a:endParaRPr lang="en-US" altLang="zh-TW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DCF817F-9EAB-D891-0E0F-9C0DF80AF1D3}"/>
              </a:ext>
            </a:extLst>
          </p:cNvPr>
          <p:cNvSpPr txBox="1"/>
          <p:nvPr/>
        </p:nvSpPr>
        <p:spPr>
          <a:xfrm>
            <a:off x="3347491" y="4168883"/>
            <a:ext cx="54970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600" b="1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en-US" altLang="zh-TW" sz="3200" b="0" dirty="0">
                <a:latin typeface="Georgia" panose="02040502050405020303" pitchFamily="18" charset="0"/>
              </a:rPr>
              <a:t>R</a:t>
            </a:r>
            <a:r>
              <a:rPr lang="zh-TW" altLang="en-US" sz="3200" b="0" dirty="0">
                <a:latin typeface="Georgia" panose="02040502050405020303" pitchFamily="18" charset="0"/>
              </a:rPr>
              <a:t> 語言於地理資訊系統之應用</a:t>
            </a:r>
            <a:endParaRPr lang="en-US" altLang="zh-TW" sz="3200" b="0" dirty="0">
              <a:latin typeface="Georgia" panose="02040502050405020303" pitchFamily="18" charset="0"/>
            </a:endParaRPr>
          </a:p>
          <a:p>
            <a:pPr algn="ctr"/>
            <a:r>
              <a:rPr lang="en-US" altLang="zh-TW" sz="2800" dirty="0">
                <a:latin typeface="Georgia" panose="02040502050405020303" pitchFamily="18" charset="0"/>
              </a:rPr>
              <a:t>Spatial Analysis with R</a:t>
            </a:r>
            <a:endParaRPr lang="zh-TW" altLang="en-US" sz="2800" dirty="0">
              <a:latin typeface="Georgia" panose="02040502050405020303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5FD3A96-1BB3-B6D8-5445-5B0D37A94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6134" y="6154458"/>
            <a:ext cx="3139732" cy="481993"/>
          </a:xfrm>
          <a:prstGeom prst="rect">
            <a:avLst/>
          </a:prstGeom>
        </p:spPr>
      </p:pic>
      <p:sp>
        <p:nvSpPr>
          <p:cNvPr id="9" name="投影片編號版面配置區 3">
            <a:extLst>
              <a:ext uri="{FF2B5EF4-FFF2-40B4-BE49-F238E27FC236}">
                <a16:creationId xmlns:a16="http://schemas.microsoft.com/office/drawing/2014/main" id="{83DC50BF-5C85-086B-C81C-F018568BD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</a:t>
            </a:fld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578815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10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079F54E-B59E-C0D9-32EC-2E1D87585668}"/>
              </a:ext>
            </a:extLst>
          </p:cNvPr>
          <p:cNvSpPr txBox="1"/>
          <p:nvPr/>
        </p:nvSpPr>
        <p:spPr>
          <a:xfrm>
            <a:off x="357318" y="1379379"/>
            <a:ext cx="43316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Simple Feature</a:t>
            </a:r>
            <a:r>
              <a:rPr lang="zh-TW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 </a:t>
            </a:r>
            <a:r>
              <a:rPr lang="en-US" altLang="zh-TW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Columns</a:t>
            </a:r>
          </a:p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哪個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Column ?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2CA6125-2890-CE68-C974-554DED945520}"/>
              </a:ext>
            </a:extLst>
          </p:cNvPr>
          <p:cNvSpPr txBox="1"/>
          <p:nvPr/>
        </p:nvSpPr>
        <p:spPr>
          <a:xfrm>
            <a:off x="357318" y="2761240"/>
            <a:ext cx="4940771" cy="836126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en-US" altLang="zh-TW" sz="20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$geometry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sfc_MULTIPOLYGON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3A8A8B9-D9FD-F08C-91A1-519FD46FB98C}"/>
              </a:ext>
            </a:extLst>
          </p:cNvPr>
          <p:cNvSpPr/>
          <p:nvPr/>
        </p:nvSpPr>
        <p:spPr>
          <a:xfrm>
            <a:off x="1560802" y="3179303"/>
            <a:ext cx="3140932" cy="36526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EE2311D-147C-1038-A750-1209BE23CE83}"/>
              </a:ext>
            </a:extLst>
          </p:cNvPr>
          <p:cNvSpPr txBox="1"/>
          <p:nvPr/>
        </p:nvSpPr>
        <p:spPr>
          <a:xfrm>
            <a:off x="6597791" y="489960"/>
            <a:ext cx="42929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st_sfc</a:t>
            </a:r>
            <a:r>
              <a:rPr lang="en-US" altLang="zh-TW" sz="24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()</a:t>
            </a:r>
            <a:r>
              <a:rPr lang="zh-TW" altLang="en-US" sz="24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</a:t>
            </a:r>
            <a:r>
              <a:rPr lang="zh-TW" altLang="en-US" sz="2400" spc="15" dirty="0">
                <a:solidFill>
                  <a:srgbClr val="333333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建立簡單圖徵向量</a:t>
            </a:r>
            <a:endParaRPr lang="zh-TW" altLang="en-US" sz="24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B4106EA-0BD9-CDD1-1C9B-D40FDF965948}"/>
              </a:ext>
            </a:extLst>
          </p:cNvPr>
          <p:cNvSpPr txBox="1"/>
          <p:nvPr/>
        </p:nvSpPr>
        <p:spPr>
          <a:xfrm>
            <a:off x="5653802" y="1115546"/>
            <a:ext cx="6180880" cy="3016210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建立簡單圖徵幾何元素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(c(3, 5))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point2=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(c(2, 6))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point3=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(c(1, 4))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建立簡單圖徵向量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point123=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st_sfc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(point1, point2, point3)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7F13EDB-974A-218D-7B1B-F32A98D0EFBA}"/>
              </a:ext>
            </a:extLst>
          </p:cNvPr>
          <p:cNvSpPr txBox="1"/>
          <p:nvPr/>
        </p:nvSpPr>
        <p:spPr>
          <a:xfrm>
            <a:off x="5653802" y="4623370"/>
            <a:ext cx="6180880" cy="12413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point123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資料型態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class(point123)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sfc_POINT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8D7F24B-6B5A-5728-F03F-0AF9522888C3}"/>
              </a:ext>
            </a:extLst>
          </p:cNvPr>
          <p:cNvSpPr/>
          <p:nvPr/>
        </p:nvSpPr>
        <p:spPr>
          <a:xfrm>
            <a:off x="6831717" y="5461115"/>
            <a:ext cx="2491740" cy="36526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C87EEE7-B93B-2EE9-F106-9FB03C5A7056}"/>
              </a:ext>
            </a:extLst>
          </p:cNvPr>
          <p:cNvSpPr txBox="1"/>
          <p:nvPr/>
        </p:nvSpPr>
        <p:spPr>
          <a:xfrm>
            <a:off x="2818737" y="2411428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空間欄位</a:t>
            </a:r>
            <a:endParaRPr lang="en-US" altLang="zh-TW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B4B87B23-4B08-E23D-3133-7F2622B1EEAD}"/>
              </a:ext>
            </a:extLst>
          </p:cNvPr>
          <p:cNvSpPr txBox="1"/>
          <p:nvPr/>
        </p:nvSpPr>
        <p:spPr>
          <a:xfrm>
            <a:off x="0" y="305294"/>
            <a:ext cx="4426212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簡單圖徵向量（</a:t>
            </a:r>
            <a:r>
              <a:rPr lang="en-US" altLang="zh-TW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sfc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046077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11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3DFB345-2AB7-143B-9A9D-B2DAF29B42FB}"/>
              </a:ext>
            </a:extLst>
          </p:cNvPr>
          <p:cNvSpPr txBox="1"/>
          <p:nvPr/>
        </p:nvSpPr>
        <p:spPr>
          <a:xfrm>
            <a:off x="0" y="305294"/>
            <a:ext cx="4426212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簡單圖徵向量（</a:t>
            </a:r>
            <a:r>
              <a:rPr lang="en-US" altLang="zh-TW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sfc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29189B5-206E-D83E-600C-66819B8AC0AC}"/>
              </a:ext>
            </a:extLst>
          </p:cNvPr>
          <p:cNvSpPr txBox="1"/>
          <p:nvPr/>
        </p:nvSpPr>
        <p:spPr>
          <a:xfrm>
            <a:off x="485653" y="1506095"/>
            <a:ext cx="45724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st_sfc</a:t>
            </a:r>
            <a:r>
              <a:rPr lang="en-US" altLang="zh-TW" sz="24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()</a:t>
            </a:r>
            <a:r>
              <a:rPr lang="zh-TW" altLang="en-US" sz="24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</a:t>
            </a:r>
            <a:r>
              <a:rPr lang="zh-TW" altLang="en-US" sz="2400" spc="15" dirty="0">
                <a:solidFill>
                  <a:srgbClr val="333333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建立簡單圖徵向量</a:t>
            </a:r>
            <a:endParaRPr lang="zh-TW" altLang="en-US" sz="24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3AC2FBB-783F-0B91-527E-81741AB876DC}"/>
              </a:ext>
            </a:extLst>
          </p:cNvPr>
          <p:cNvSpPr txBox="1"/>
          <p:nvPr/>
        </p:nvSpPr>
        <p:spPr>
          <a:xfrm>
            <a:off x="507734" y="2105335"/>
            <a:ext cx="7577488" cy="4078039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point123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細目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point123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set for 3 features 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POINT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4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6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CRS:           NA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(3 5)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(2 6)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(1 4)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ACA5929-8B7B-22AD-3E03-3595DFF5F6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0584" y="2509181"/>
            <a:ext cx="3153682" cy="315368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C5A64CFE-50F3-137E-E0C9-A01BA35F3CAC}"/>
              </a:ext>
            </a:extLst>
          </p:cNvPr>
          <p:cNvSpPr/>
          <p:nvPr/>
        </p:nvSpPr>
        <p:spPr>
          <a:xfrm>
            <a:off x="779800" y="4587240"/>
            <a:ext cx="2908280" cy="38785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EC65B82-1533-7E6B-DD77-93C126135DE7}"/>
              </a:ext>
            </a:extLst>
          </p:cNvPr>
          <p:cNvSpPr txBox="1"/>
          <p:nvPr/>
        </p:nvSpPr>
        <p:spPr>
          <a:xfrm>
            <a:off x="3760505" y="4617046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在此尚未設定座標參考系統</a:t>
            </a:r>
            <a:endParaRPr lang="en-US" altLang="zh-TW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55075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12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F162ED1-90F9-441C-15A3-C9778478351D}"/>
              </a:ext>
            </a:extLst>
          </p:cNvPr>
          <p:cNvSpPr txBox="1"/>
          <p:nvPr/>
        </p:nvSpPr>
        <p:spPr>
          <a:xfrm>
            <a:off x="0" y="305294"/>
            <a:ext cx="4426212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簡單圖徵向量（</a:t>
            </a:r>
            <a:r>
              <a:rPr lang="en-US" altLang="zh-TW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sfc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AE8C446-0197-EF85-7ABA-F53E0CEAE075}"/>
              </a:ext>
            </a:extLst>
          </p:cNvPr>
          <p:cNvSpPr txBox="1"/>
          <p:nvPr/>
        </p:nvSpPr>
        <p:spPr>
          <a:xfrm>
            <a:off x="485654" y="1506095"/>
            <a:ext cx="4426212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TW" sz="240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st_sfc</a:t>
            </a:r>
            <a:r>
              <a:rPr lang="en-US" altLang="zh-TW" sz="24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()</a:t>
            </a:r>
            <a:r>
              <a:rPr lang="zh-TW" altLang="en-US" sz="2400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</a:t>
            </a:r>
            <a:r>
              <a:rPr lang="zh-TW" altLang="en-US" sz="2400" spc="15" dirty="0">
                <a:solidFill>
                  <a:srgbClr val="333333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建立簡單圖徵向量</a:t>
            </a:r>
            <a:endParaRPr lang="en-US" altLang="zh-TW" sz="2400" spc="15" dirty="0">
              <a:solidFill>
                <a:srgbClr val="333333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TW" altLang="en-US" sz="2400" spc="15" dirty="0">
                <a:solidFill>
                  <a:srgbClr val="333333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設定 </a:t>
            </a:r>
            <a:r>
              <a:rPr lang="en-US" altLang="zh-TW" sz="2400" spc="15" dirty="0">
                <a:solidFill>
                  <a:srgbClr val="333333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CRS</a:t>
            </a:r>
            <a:r>
              <a:rPr lang="zh-TW" altLang="en-US" sz="2400" spc="15" dirty="0">
                <a:solidFill>
                  <a:srgbClr val="333333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參數</a:t>
            </a:r>
            <a:endParaRPr lang="zh-TW" altLang="en-US" sz="24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4744332-A633-BB77-539E-87B9EC92EFF7}"/>
              </a:ext>
            </a:extLst>
          </p:cNvPr>
          <p:cNvSpPr txBox="1"/>
          <p:nvPr/>
        </p:nvSpPr>
        <p:spPr>
          <a:xfrm>
            <a:off x="4599708" y="705177"/>
            <a:ext cx="7380725" cy="544764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建立簡單圖徵向量（附加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point123=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st_sfc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(point1, point2, point3,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=4326)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point123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細目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point123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set for 3 features 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POINT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4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6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Geodetic CRS:  WGS 84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(3 5)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(2 6)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(1 4)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6A41A8C-A818-1ACF-FD0F-A111A2EC559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64" y="2890229"/>
            <a:ext cx="3261360" cy="32613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70B0576-9DF5-0242-21F3-E6730A5806B0}"/>
              </a:ext>
            </a:extLst>
          </p:cNvPr>
          <p:cNvSpPr/>
          <p:nvPr/>
        </p:nvSpPr>
        <p:spPr>
          <a:xfrm>
            <a:off x="682906" y="4166886"/>
            <a:ext cx="555585" cy="497711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B859418-FD13-E44C-8186-D0E7956E399F}"/>
              </a:ext>
            </a:extLst>
          </p:cNvPr>
          <p:cNvSpPr txBox="1"/>
          <p:nvPr/>
        </p:nvSpPr>
        <p:spPr>
          <a:xfrm>
            <a:off x="195838" y="4750054"/>
            <a:ext cx="17371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zh-TW" altLang="en-US" sz="2000" spc="15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含經緯度單位</a:t>
            </a:r>
            <a:endParaRPr lang="en-US" altLang="zh-TW" sz="2000" spc="15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9A36C153-3D69-15DF-A700-910918D34749}"/>
              </a:ext>
            </a:extLst>
          </p:cNvPr>
          <p:cNvCxnSpPr>
            <a:cxnSpLocks/>
          </p:cNvCxnSpPr>
          <p:nvPr/>
        </p:nvCxnSpPr>
        <p:spPr>
          <a:xfrm flipV="1">
            <a:off x="7177808" y="4815068"/>
            <a:ext cx="810227" cy="13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13429FE-FBAB-FDC4-D21D-FE6F82CD9176}"/>
              </a:ext>
            </a:extLst>
          </p:cNvPr>
          <p:cNvSpPr txBox="1"/>
          <p:nvPr/>
        </p:nvSpPr>
        <p:spPr>
          <a:xfrm>
            <a:off x="10129675" y="1598427"/>
            <a:ext cx="173713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zh-TW" altLang="en-US" sz="2000" b="1" spc="15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地理</a:t>
            </a:r>
            <a:r>
              <a:rPr lang="zh-TW" altLang="en-US" sz="2000" spc="15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座標系統</a:t>
            </a:r>
            <a:br>
              <a:rPr lang="en-US" altLang="zh-TW" sz="2000" spc="15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</a:br>
            <a:r>
              <a:rPr lang="en-US" altLang="zh-TW" sz="2000" spc="15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(</a:t>
            </a:r>
            <a:r>
              <a:rPr lang="zh-TW" altLang="en-US" sz="2000" spc="15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經緯度</a:t>
            </a:r>
            <a:r>
              <a:rPr lang="en-US" altLang="zh-TW" sz="2000" spc="15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2D5E57CB-3FA7-3E36-01B4-97464A2A83C0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8071373" y="2306313"/>
            <a:ext cx="2926869" cy="235828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B339171A-0165-B0F5-0D5D-194EAD594550}"/>
              </a:ext>
            </a:extLst>
          </p:cNvPr>
          <p:cNvCxnSpPr>
            <a:cxnSpLocks/>
          </p:cNvCxnSpPr>
          <p:nvPr/>
        </p:nvCxnSpPr>
        <p:spPr>
          <a:xfrm flipV="1">
            <a:off x="10546080" y="1494584"/>
            <a:ext cx="1143896" cy="1386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058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13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FC987CC-3F66-82C9-2635-0AC18F791777}"/>
              </a:ext>
            </a:extLst>
          </p:cNvPr>
          <p:cNvSpPr txBox="1"/>
          <p:nvPr/>
        </p:nvSpPr>
        <p:spPr>
          <a:xfrm>
            <a:off x="0" y="305294"/>
            <a:ext cx="328647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簡單圖徵（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75947CB-E923-FA4C-F887-D4EC741D5096}"/>
              </a:ext>
            </a:extLst>
          </p:cNvPr>
          <p:cNvSpPr txBox="1"/>
          <p:nvPr/>
        </p:nvSpPr>
        <p:spPr>
          <a:xfrm>
            <a:off x="1078230" y="1541720"/>
            <a:ext cx="1878330" cy="400110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r>
              <a:rPr lang="en-US" altLang="zh-TW" sz="2000" b="1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endParaRPr lang="zh-TW" altLang="en-US" sz="2000" b="1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6C52A62-68DD-4124-934B-CACBA37460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068"/>
          <a:stretch/>
        </p:blipFill>
        <p:spPr>
          <a:xfrm>
            <a:off x="665869" y="2759909"/>
            <a:ext cx="10860261" cy="2357713"/>
          </a:xfrm>
          <a:prstGeom prst="rect">
            <a:avLst/>
          </a:prstGeom>
        </p:spPr>
      </p:pic>
      <p:sp>
        <p:nvSpPr>
          <p:cNvPr id="8" name="矩形: 圓角 7">
            <a:extLst>
              <a:ext uri="{FF2B5EF4-FFF2-40B4-BE49-F238E27FC236}">
                <a16:creationId xmlns:a16="http://schemas.microsoft.com/office/drawing/2014/main" id="{B1DBC8FF-39B4-D2F9-EFD9-E142069877D7}"/>
              </a:ext>
            </a:extLst>
          </p:cNvPr>
          <p:cNvSpPr/>
          <p:nvPr/>
        </p:nvSpPr>
        <p:spPr>
          <a:xfrm>
            <a:off x="558800" y="3738282"/>
            <a:ext cx="10962640" cy="1499198"/>
          </a:xfrm>
          <a:prstGeom prst="roundRect">
            <a:avLst>
              <a:gd name="adj" fmla="val 7291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CEFFE00-C126-E991-5DB8-08750722C537}"/>
              </a:ext>
            </a:extLst>
          </p:cNvPr>
          <p:cNvSpPr/>
          <p:nvPr/>
        </p:nvSpPr>
        <p:spPr>
          <a:xfrm>
            <a:off x="8159538" y="4144251"/>
            <a:ext cx="3179022" cy="209310"/>
          </a:xfrm>
          <a:prstGeom prst="roundRect">
            <a:avLst>
              <a:gd name="adj" fmla="val 7291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A4B54A5C-2515-13F0-2D47-B55A097BAAE1}"/>
              </a:ext>
            </a:extLst>
          </p:cNvPr>
          <p:cNvSpPr/>
          <p:nvPr/>
        </p:nvSpPr>
        <p:spPr>
          <a:xfrm>
            <a:off x="8107680" y="3934940"/>
            <a:ext cx="3296920" cy="1226340"/>
          </a:xfrm>
          <a:prstGeom prst="roundRect">
            <a:avLst>
              <a:gd name="adj" fmla="val 7291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" name="接點: 弧形 12">
            <a:extLst>
              <a:ext uri="{FF2B5EF4-FFF2-40B4-BE49-F238E27FC236}">
                <a16:creationId xmlns:a16="http://schemas.microsoft.com/office/drawing/2014/main" id="{8C2F71D3-A086-BA2C-37C5-971F54D06A83}"/>
              </a:ext>
            </a:extLst>
          </p:cNvPr>
          <p:cNvCxnSpPr>
            <a:cxnSpLocks/>
            <a:endCxn id="27" idx="0"/>
          </p:cNvCxnSpPr>
          <p:nvPr/>
        </p:nvCxnSpPr>
        <p:spPr>
          <a:xfrm rot="5400000">
            <a:off x="9106870" y="5228890"/>
            <a:ext cx="543653" cy="408432"/>
          </a:xfrm>
          <a:prstGeom prst="curvedConnector3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接點: 弧形 15">
            <a:extLst>
              <a:ext uri="{FF2B5EF4-FFF2-40B4-BE49-F238E27FC236}">
                <a16:creationId xmlns:a16="http://schemas.microsoft.com/office/drawing/2014/main" id="{69953B9E-2DD7-5A5B-02F3-FA4825DEC24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824341" y="3289731"/>
            <a:ext cx="977644" cy="697999"/>
          </a:xfrm>
          <a:prstGeom prst="curvedConnector3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弧形 21">
            <a:extLst>
              <a:ext uri="{FF2B5EF4-FFF2-40B4-BE49-F238E27FC236}">
                <a16:creationId xmlns:a16="http://schemas.microsoft.com/office/drawing/2014/main" id="{5DDCD1F9-295E-C7E3-2665-89A4E9C04D7D}"/>
              </a:ext>
            </a:extLst>
          </p:cNvPr>
          <p:cNvCxnSpPr>
            <a:cxnSpLocks/>
            <a:endCxn id="28" idx="0"/>
          </p:cNvCxnSpPr>
          <p:nvPr/>
        </p:nvCxnSpPr>
        <p:spPr>
          <a:xfrm rot="5400000">
            <a:off x="4599264" y="5274996"/>
            <a:ext cx="467453" cy="392421"/>
          </a:xfrm>
          <a:prstGeom prst="curved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A49B909-F25C-CB30-AC7F-7FB630D8E50A}"/>
              </a:ext>
            </a:extLst>
          </p:cNvPr>
          <p:cNvSpPr txBox="1"/>
          <p:nvPr/>
        </p:nvSpPr>
        <p:spPr>
          <a:xfrm>
            <a:off x="8107680" y="2503577"/>
            <a:ext cx="3919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簡單圖徵幾何元素</a:t>
            </a:r>
            <a:endParaRPr lang="en-US" altLang="zh-TW" b="1" dirty="0">
              <a:solidFill>
                <a:schemeClr val="accent5">
                  <a:lumMod val="7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Simple feature geometries (</a:t>
            </a:r>
            <a:r>
              <a:rPr lang="en-US" altLang="zh-TW" b="1" dirty="0" err="1">
                <a:solidFill>
                  <a:schemeClr val="accent5">
                    <a:lumMod val="7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sfg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9427F343-3F58-9CE3-1CD5-98E93FAD2E90}"/>
              </a:ext>
            </a:extLst>
          </p:cNvPr>
          <p:cNvSpPr txBox="1"/>
          <p:nvPr/>
        </p:nvSpPr>
        <p:spPr>
          <a:xfrm>
            <a:off x="7366132" y="5704933"/>
            <a:ext cx="36166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簡單圖徵幾何向量</a:t>
            </a:r>
            <a:endParaRPr lang="en-US" altLang="zh-TW" b="1" dirty="0">
              <a:solidFill>
                <a:srgbClr val="00B05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b="1" dirty="0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Simple feature columns (</a:t>
            </a:r>
            <a:r>
              <a:rPr lang="en-US" altLang="zh-TW" b="1" dirty="0" err="1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sfc</a:t>
            </a:r>
            <a:r>
              <a:rPr lang="en-US" altLang="zh-TW" b="1" dirty="0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24EB69A0-6A9B-DC0A-D2AF-D8DD6746F371}"/>
              </a:ext>
            </a:extLst>
          </p:cNvPr>
          <p:cNvSpPr txBox="1"/>
          <p:nvPr/>
        </p:nvSpPr>
        <p:spPr>
          <a:xfrm>
            <a:off x="3374254" y="5704933"/>
            <a:ext cx="25250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</a:t>
            </a:r>
            <a:endParaRPr lang="en-US" altLang="zh-TW" b="1" dirty="0">
              <a:solidFill>
                <a:srgbClr val="FF000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Simple features (sf)</a:t>
            </a:r>
          </a:p>
        </p:txBody>
      </p: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8ECF0881-1F2C-DC01-E6B5-C201E8B010F9}"/>
              </a:ext>
            </a:extLst>
          </p:cNvPr>
          <p:cNvSpPr txBox="1"/>
          <p:nvPr/>
        </p:nvSpPr>
        <p:spPr>
          <a:xfrm>
            <a:off x="7084749" y="567499"/>
            <a:ext cx="1864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簡單圖徵幾何向量</a:t>
            </a:r>
            <a:endParaRPr lang="en-US" altLang="zh-TW" sz="1600" b="1" dirty="0">
              <a:solidFill>
                <a:srgbClr val="00B05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sz="1600" b="1" dirty="0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</a:t>
            </a:r>
            <a:r>
              <a:rPr lang="en-US" altLang="zh-TW" sz="1600" b="1" dirty="0" err="1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sfc</a:t>
            </a:r>
            <a:r>
              <a:rPr lang="en-US" altLang="zh-TW" sz="1600" b="1" dirty="0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659EE3D7-C9D7-4C2D-D1E5-717E0B40A419}"/>
              </a:ext>
            </a:extLst>
          </p:cNvPr>
          <p:cNvSpPr txBox="1"/>
          <p:nvPr/>
        </p:nvSpPr>
        <p:spPr>
          <a:xfrm>
            <a:off x="4015718" y="1043661"/>
            <a:ext cx="10246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</a:t>
            </a:r>
            <a:endParaRPr lang="en-US" altLang="zh-TW" sz="1600" b="1" dirty="0">
              <a:solidFill>
                <a:srgbClr val="FF000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sz="1600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(sf)</a:t>
            </a: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5B2596F0-9C3A-B636-5C67-7047BD033F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538" y="325120"/>
            <a:ext cx="2321858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898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14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DA144D7-57DE-6A06-7DAB-64377F96AADF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如何建構地理資料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0F6A898-1A82-F31D-D19A-1AA7983DBE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2677598"/>
            <a:ext cx="9509760" cy="2492990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254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54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2400" b="1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空間資料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kumimoji="0" lang="en-US" altLang="zh-TW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st_sfc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(……, </a:t>
            </a:r>
            <a:r>
              <a:rPr kumimoji="0" lang="en-US" altLang="zh-TW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=)</a:t>
            </a:r>
          </a:p>
          <a:p>
            <a:pPr marL="0" marR="0" lvl="0" indent="254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marR="0" lvl="0" indent="254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54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屬性與空間資料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kumimoji="0" lang="en-US" altLang="zh-TW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data.frame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kumimoji="0" lang="zh-TW" altLang="en-US" sz="24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屬性資料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kumimoji="0" lang="zh-TW" altLang="zh-TW" sz="2400" b="1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空間資料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marL="0" marR="0" lvl="0" indent="254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marR="0" lvl="0" indent="254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54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en-US" sz="2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地理資料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kumimoji="0" lang="en-US" altLang="zh-TW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kumimoji="0" lang="zh-TW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屬性與空間資料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kumimoji="0" lang="en-US" altLang="zh-TW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kumimoji="0" lang="en-US" altLang="zh-TW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=)</a:t>
            </a:r>
            <a:endParaRPr kumimoji="0" lang="en-US" altLang="zh-TW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EC7F5A3D-FBC3-7F20-E0A8-48ECFBA81965}"/>
              </a:ext>
            </a:extLst>
          </p:cNvPr>
          <p:cNvCxnSpPr>
            <a:cxnSpLocks/>
          </p:cNvCxnSpPr>
          <p:nvPr/>
        </p:nvCxnSpPr>
        <p:spPr>
          <a:xfrm>
            <a:off x="2514600" y="3169920"/>
            <a:ext cx="5694680" cy="512157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7B4403F8-6CA1-9CC3-D0AF-E5A2878B9AEC}"/>
              </a:ext>
            </a:extLst>
          </p:cNvPr>
          <p:cNvSpPr txBox="1"/>
          <p:nvPr/>
        </p:nvSpPr>
        <p:spPr>
          <a:xfrm>
            <a:off x="7084749" y="567499"/>
            <a:ext cx="1864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簡單圖徵幾何向量</a:t>
            </a:r>
            <a:endParaRPr lang="en-US" altLang="zh-TW" sz="1600" b="1" dirty="0">
              <a:solidFill>
                <a:srgbClr val="00B05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sz="1600" b="1" dirty="0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</a:t>
            </a:r>
            <a:r>
              <a:rPr lang="en-US" altLang="zh-TW" sz="1600" b="1" dirty="0" err="1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sfc</a:t>
            </a:r>
            <a:r>
              <a:rPr lang="en-US" altLang="zh-TW" sz="1600" b="1" dirty="0">
                <a:solidFill>
                  <a:srgbClr val="00B05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0ACB443-BBB4-4FAE-B203-AF16E1D0FB21}"/>
              </a:ext>
            </a:extLst>
          </p:cNvPr>
          <p:cNvSpPr txBox="1"/>
          <p:nvPr/>
        </p:nvSpPr>
        <p:spPr>
          <a:xfrm>
            <a:off x="4015718" y="1043661"/>
            <a:ext cx="10246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</a:t>
            </a:r>
            <a:endParaRPr lang="en-US" altLang="zh-TW" sz="1600" b="1" dirty="0">
              <a:solidFill>
                <a:srgbClr val="FF000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sz="1600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(sf)</a:t>
            </a: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7950632F-13F0-1542-AB84-AE6137176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538" y="325120"/>
            <a:ext cx="2321858" cy="2133600"/>
          </a:xfrm>
          <a:prstGeom prst="rect">
            <a:avLst/>
          </a:prstGeom>
        </p:spPr>
      </p:pic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46C5EF92-9699-FF26-8AF9-1AFCFE3EBEED}"/>
              </a:ext>
            </a:extLst>
          </p:cNvPr>
          <p:cNvCxnSpPr>
            <a:cxnSpLocks/>
          </p:cNvCxnSpPr>
          <p:nvPr/>
        </p:nvCxnSpPr>
        <p:spPr>
          <a:xfrm>
            <a:off x="2514600" y="4219239"/>
            <a:ext cx="2829560" cy="475675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54DFC7C6-4D6E-039A-EAF7-C5C0FB9505E6}"/>
              </a:ext>
            </a:extLst>
          </p:cNvPr>
          <p:cNvSpPr txBox="1"/>
          <p:nvPr/>
        </p:nvSpPr>
        <p:spPr>
          <a:xfrm>
            <a:off x="0" y="305294"/>
            <a:ext cx="328647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簡單圖徵（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963555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15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D872A4E-8516-E6FF-9E7B-12D82FC56F2A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建構地理資料範例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3B51F2D-403B-9DB6-3A3E-17581EF7C40F}"/>
              </a:ext>
            </a:extLst>
          </p:cNvPr>
          <p:cNvSpPr txBox="1"/>
          <p:nvPr/>
        </p:nvSpPr>
        <p:spPr>
          <a:xfrm>
            <a:off x="1885941" y="2326585"/>
            <a:ext cx="9741042" cy="2580194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依序建立空間資料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office_geom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st_sfc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(c(120.973255, 24.805162)),   </a:t>
            </a:r>
            <a:r>
              <a:rPr lang="en-US" altLang="zh-TW" sz="20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東區區公所經緯度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(c(120.970314, 24.816374)),   </a:t>
            </a:r>
            <a:r>
              <a:rPr lang="en-US" altLang="zh-TW" sz="20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北區區公所經緯度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(c(120.942268, 24.794044)),   </a:t>
            </a:r>
            <a:r>
              <a:rPr lang="en-US" altLang="zh-TW" sz="20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香山區區公所經緯度</a:t>
            </a:r>
            <a:endParaRPr lang="en-US" altLang="zh-TW" sz="2000" i="1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=4326)                             </a:t>
            </a:r>
            <a:r>
              <a:rPr lang="en-US" altLang="zh-TW" sz="20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設定座標參考系統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89F3373-1776-DE25-8C1B-D393861F35C9}"/>
              </a:ext>
            </a:extLst>
          </p:cNvPr>
          <p:cNvSpPr txBox="1"/>
          <p:nvPr/>
        </p:nvSpPr>
        <p:spPr>
          <a:xfrm>
            <a:off x="357318" y="229610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u="sng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步驟一</a:t>
            </a:r>
            <a:endParaRPr lang="en-US" altLang="zh-TW" sz="2400" u="sng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56D9A0E-D415-4B17-D30C-42440C137CD4}"/>
              </a:ext>
            </a:extLst>
          </p:cNvPr>
          <p:cNvSpPr txBox="1"/>
          <p:nvPr/>
        </p:nvSpPr>
        <p:spPr>
          <a:xfrm>
            <a:off x="1885940" y="5103619"/>
            <a:ext cx="9741041" cy="12413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office_geom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資料型態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office_geom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sfc_POINT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6ADFE3A9-457D-E4B3-6E99-095D16EA17E9}"/>
              </a:ext>
            </a:extLst>
          </p:cNvPr>
          <p:cNvSpPr/>
          <p:nvPr/>
        </p:nvSpPr>
        <p:spPr>
          <a:xfrm>
            <a:off x="2063477" y="5968494"/>
            <a:ext cx="3291038" cy="38785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CED0F413-6D2A-1B01-678A-887D99DF65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4486949"/>
              </p:ext>
            </p:extLst>
          </p:nvPr>
        </p:nvGraphicFramePr>
        <p:xfrm>
          <a:off x="4511590" y="656147"/>
          <a:ext cx="7115391" cy="144646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454642">
                  <a:extLst>
                    <a:ext uri="{9D8B030D-6E8A-4147-A177-3AD203B41FA5}">
                      <a16:colId xmlns:a16="http://schemas.microsoft.com/office/drawing/2014/main" val="1305355603"/>
                    </a:ext>
                  </a:extLst>
                </a:gridCol>
                <a:gridCol w="1337137">
                  <a:extLst>
                    <a:ext uri="{9D8B030D-6E8A-4147-A177-3AD203B41FA5}">
                      <a16:colId xmlns:a16="http://schemas.microsoft.com/office/drawing/2014/main" val="740141724"/>
                    </a:ext>
                  </a:extLst>
                </a:gridCol>
                <a:gridCol w="1337995">
                  <a:extLst>
                    <a:ext uri="{9D8B030D-6E8A-4147-A177-3AD203B41FA5}">
                      <a16:colId xmlns:a16="http://schemas.microsoft.com/office/drawing/2014/main" val="3425299219"/>
                    </a:ext>
                  </a:extLst>
                </a:gridCol>
                <a:gridCol w="1561852">
                  <a:extLst>
                    <a:ext uri="{9D8B030D-6E8A-4147-A177-3AD203B41FA5}">
                      <a16:colId xmlns:a16="http://schemas.microsoft.com/office/drawing/2014/main" val="3283110740"/>
                    </a:ext>
                  </a:extLst>
                </a:gridCol>
                <a:gridCol w="1423765">
                  <a:extLst>
                    <a:ext uri="{9D8B030D-6E8A-4147-A177-3AD203B41FA5}">
                      <a16:colId xmlns:a16="http://schemas.microsoft.com/office/drawing/2014/main" val="1601417232"/>
                    </a:ext>
                  </a:extLst>
                </a:gridCol>
              </a:tblGrid>
              <a:tr h="292562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經度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緯度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地址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電話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1816481"/>
                  </a:ext>
                </a:extLst>
              </a:tr>
              <a:tr h="38463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東區區公所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120.973255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24.805162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民族路</a:t>
                      </a: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40</a:t>
                      </a: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號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03-5218231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22278481"/>
                  </a:ext>
                </a:extLst>
              </a:tr>
              <a:tr h="38463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北區區公所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120.970314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24.816374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國華街</a:t>
                      </a: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69</a:t>
                      </a: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號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03-5152525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27581609"/>
                  </a:ext>
                </a:extLst>
              </a:tr>
              <a:tr h="38463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香山區區公所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120.942268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24.794044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育德街</a:t>
                      </a: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188</a:t>
                      </a: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號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03-5307105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80118387"/>
                  </a:ext>
                </a:extLst>
              </a:tr>
            </a:tbl>
          </a:graphicData>
        </a:graphic>
      </p:graphicFrame>
      <p:sp>
        <p:nvSpPr>
          <p:cNvPr id="11" name="文字方塊 10">
            <a:extLst>
              <a:ext uri="{FF2B5EF4-FFF2-40B4-BE49-F238E27FC236}">
                <a16:creationId xmlns:a16="http://schemas.microsoft.com/office/drawing/2014/main" id="{F193BA5E-51AC-098E-E125-66741FB1BAC7}"/>
              </a:ext>
            </a:extLst>
          </p:cNvPr>
          <p:cNvSpPr txBox="1"/>
          <p:nvPr/>
        </p:nvSpPr>
        <p:spPr>
          <a:xfrm>
            <a:off x="0" y="305294"/>
            <a:ext cx="328647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簡單圖徵（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2B5A05EF-0438-EB4B-9009-01969EFACCB4}"/>
              </a:ext>
            </a:extLst>
          </p:cNvPr>
          <p:cNvSpPr/>
          <p:nvPr/>
        </p:nvSpPr>
        <p:spPr>
          <a:xfrm>
            <a:off x="5988425" y="656147"/>
            <a:ext cx="2617694" cy="1446464"/>
          </a:xfrm>
          <a:prstGeom prst="roundRect">
            <a:avLst>
              <a:gd name="adj" fmla="val 7371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E786B1D-A4F7-738E-DEAF-443139A9D2B9}"/>
              </a:ext>
            </a:extLst>
          </p:cNvPr>
          <p:cNvSpPr txBox="1"/>
          <p:nvPr/>
        </p:nvSpPr>
        <p:spPr>
          <a:xfrm>
            <a:off x="6743274" y="2746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空間資料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14474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16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26A4620-DC58-C2A9-A4B6-E2D0479640FB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建構地理資料範例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B4AAC33-312B-F4C4-8895-21E592A7DB9D}"/>
              </a:ext>
            </a:extLst>
          </p:cNvPr>
          <p:cNvSpPr txBox="1"/>
          <p:nvPr/>
        </p:nvSpPr>
        <p:spPr>
          <a:xfrm>
            <a:off x="357318" y="229610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u="sng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步驟二</a:t>
            </a:r>
            <a:endParaRPr lang="en-US" altLang="zh-TW" sz="2400" u="sng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09603F-316A-9AAF-5D74-A791F5DFAFB3}"/>
              </a:ext>
            </a:extLst>
          </p:cNvPr>
          <p:cNvSpPr txBox="1"/>
          <p:nvPr/>
        </p:nvSpPr>
        <p:spPr>
          <a:xfrm>
            <a:off x="1643238" y="2316094"/>
            <a:ext cx="9980193" cy="3016210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依序建立屬性資料，並將空間資料合併於後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data.frame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name=c("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東區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","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北區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","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香山區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"),                       # 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區域名稱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address=c("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民族路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40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號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"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國華街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69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號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"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育德街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188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號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"),</a:t>
            </a:r>
            <a:r>
              <a:rPr lang="zh-TW" altLang="en-US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區公所地址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phone=c("03-5218231", "03-5152525", "03-5307105"),   # 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區公所電話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office_geom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# 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放入空間資料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3D7B3F6-7368-7C54-3292-5D60AA1FBCB8}"/>
              </a:ext>
            </a:extLst>
          </p:cNvPr>
          <p:cNvSpPr txBox="1"/>
          <p:nvPr/>
        </p:nvSpPr>
        <p:spPr>
          <a:xfrm>
            <a:off x="1643238" y="5478621"/>
            <a:ext cx="9980193" cy="12413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資料型態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class(office)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data.frame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70E33B9-48E0-3A49-DF5A-A385F3A94B5A}"/>
              </a:ext>
            </a:extLst>
          </p:cNvPr>
          <p:cNvSpPr/>
          <p:nvPr/>
        </p:nvSpPr>
        <p:spPr>
          <a:xfrm>
            <a:off x="1885941" y="6332130"/>
            <a:ext cx="2668474" cy="38785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5C6A5B9-05F0-F0B6-D952-4E926F34A70E}"/>
              </a:ext>
            </a:extLst>
          </p:cNvPr>
          <p:cNvSpPr txBox="1"/>
          <p:nvPr/>
        </p:nvSpPr>
        <p:spPr>
          <a:xfrm>
            <a:off x="0" y="305294"/>
            <a:ext cx="328647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簡單圖徵（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446A2477-79DD-3118-8E6F-7CA0BCD19B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6445258"/>
              </p:ext>
            </p:extLst>
          </p:nvPr>
        </p:nvGraphicFramePr>
        <p:xfrm>
          <a:off x="4511590" y="656147"/>
          <a:ext cx="7115391" cy="144646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454642">
                  <a:extLst>
                    <a:ext uri="{9D8B030D-6E8A-4147-A177-3AD203B41FA5}">
                      <a16:colId xmlns:a16="http://schemas.microsoft.com/office/drawing/2014/main" val="1305355603"/>
                    </a:ext>
                  </a:extLst>
                </a:gridCol>
                <a:gridCol w="1337137">
                  <a:extLst>
                    <a:ext uri="{9D8B030D-6E8A-4147-A177-3AD203B41FA5}">
                      <a16:colId xmlns:a16="http://schemas.microsoft.com/office/drawing/2014/main" val="740141724"/>
                    </a:ext>
                  </a:extLst>
                </a:gridCol>
                <a:gridCol w="1337995">
                  <a:extLst>
                    <a:ext uri="{9D8B030D-6E8A-4147-A177-3AD203B41FA5}">
                      <a16:colId xmlns:a16="http://schemas.microsoft.com/office/drawing/2014/main" val="3425299219"/>
                    </a:ext>
                  </a:extLst>
                </a:gridCol>
                <a:gridCol w="1561852">
                  <a:extLst>
                    <a:ext uri="{9D8B030D-6E8A-4147-A177-3AD203B41FA5}">
                      <a16:colId xmlns:a16="http://schemas.microsoft.com/office/drawing/2014/main" val="3283110740"/>
                    </a:ext>
                  </a:extLst>
                </a:gridCol>
                <a:gridCol w="1423765">
                  <a:extLst>
                    <a:ext uri="{9D8B030D-6E8A-4147-A177-3AD203B41FA5}">
                      <a16:colId xmlns:a16="http://schemas.microsoft.com/office/drawing/2014/main" val="1601417232"/>
                    </a:ext>
                  </a:extLst>
                </a:gridCol>
              </a:tblGrid>
              <a:tr h="292562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經度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緯度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地址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電話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1816481"/>
                  </a:ext>
                </a:extLst>
              </a:tr>
              <a:tr h="38463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東區區公所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120.973255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24.805162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民族路</a:t>
                      </a: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40</a:t>
                      </a: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號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03-5218231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22278481"/>
                  </a:ext>
                </a:extLst>
              </a:tr>
              <a:tr h="38463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北區區公所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120.970314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24.816374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國華街</a:t>
                      </a: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69</a:t>
                      </a: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號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03-5152525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27581609"/>
                  </a:ext>
                </a:extLst>
              </a:tr>
              <a:tr h="38463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香山區區公所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120.942268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24.794044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育德街</a:t>
                      </a: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188</a:t>
                      </a: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號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03-5307105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80118387"/>
                  </a:ext>
                </a:extLst>
              </a:tr>
            </a:tbl>
          </a:graphicData>
        </a:graphic>
      </p:graphicFrame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C72533B0-6210-6AF6-02E4-3519FF971F12}"/>
              </a:ext>
            </a:extLst>
          </p:cNvPr>
          <p:cNvSpPr/>
          <p:nvPr/>
        </p:nvSpPr>
        <p:spPr>
          <a:xfrm>
            <a:off x="8668871" y="656147"/>
            <a:ext cx="2954559" cy="1446464"/>
          </a:xfrm>
          <a:prstGeom prst="roundRect">
            <a:avLst>
              <a:gd name="adj" fmla="val 7371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DA5909A-822E-B728-9DBD-997015AEC5C8}"/>
              </a:ext>
            </a:extLst>
          </p:cNvPr>
          <p:cNvSpPr txBox="1"/>
          <p:nvPr/>
        </p:nvSpPr>
        <p:spPr>
          <a:xfrm>
            <a:off x="9573316" y="274641"/>
            <a:ext cx="114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4" name="左大括弧 13">
            <a:extLst>
              <a:ext uri="{FF2B5EF4-FFF2-40B4-BE49-F238E27FC236}">
                <a16:creationId xmlns:a16="http://schemas.microsoft.com/office/drawing/2014/main" id="{3A934E9B-31A0-DA6E-C748-D38446771D85}"/>
              </a:ext>
            </a:extLst>
          </p:cNvPr>
          <p:cNvSpPr/>
          <p:nvPr/>
        </p:nvSpPr>
        <p:spPr>
          <a:xfrm>
            <a:off x="1950508" y="3305734"/>
            <a:ext cx="213571" cy="1052905"/>
          </a:xfrm>
          <a:prstGeom prst="leftBrac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左大括弧 14">
            <a:extLst>
              <a:ext uri="{FF2B5EF4-FFF2-40B4-BE49-F238E27FC236}">
                <a16:creationId xmlns:a16="http://schemas.microsoft.com/office/drawing/2014/main" id="{6A498991-FBF8-34FA-3887-79A41E299DC9}"/>
              </a:ext>
            </a:extLst>
          </p:cNvPr>
          <p:cNvSpPr/>
          <p:nvPr/>
        </p:nvSpPr>
        <p:spPr>
          <a:xfrm>
            <a:off x="1950508" y="4504957"/>
            <a:ext cx="213571" cy="356604"/>
          </a:xfrm>
          <a:prstGeom prst="leftBrac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9F1A595-53BD-516A-BB7C-FD2EA98DBF5C}"/>
              </a:ext>
            </a:extLst>
          </p:cNvPr>
          <p:cNvSpPr txBox="1"/>
          <p:nvPr/>
        </p:nvSpPr>
        <p:spPr>
          <a:xfrm>
            <a:off x="715878" y="3647520"/>
            <a:ext cx="114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90905595-51C3-6E09-C5D7-B910DD1E1648}"/>
              </a:ext>
            </a:extLst>
          </p:cNvPr>
          <p:cNvSpPr txBox="1"/>
          <p:nvPr/>
        </p:nvSpPr>
        <p:spPr>
          <a:xfrm>
            <a:off x="715878" y="4502691"/>
            <a:ext cx="114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空間資料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456762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17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206F843-3AF0-1FB7-1213-9A86E3578A07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建構地理資料範例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51915FB-8F32-6EC2-1CFE-F507A64DA42B}"/>
              </a:ext>
            </a:extLst>
          </p:cNvPr>
          <p:cNvSpPr txBox="1"/>
          <p:nvPr/>
        </p:nvSpPr>
        <p:spPr>
          <a:xfrm>
            <a:off x="357318" y="229610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u="sng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步驟三</a:t>
            </a:r>
            <a:endParaRPr lang="en-US" altLang="zh-TW" sz="2400" u="sng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062BC5D-4C15-5B02-BB90-1B62CDF490C1}"/>
              </a:ext>
            </a:extLst>
          </p:cNvPr>
          <p:cNvSpPr txBox="1"/>
          <p:nvPr/>
        </p:nvSpPr>
        <p:spPr>
          <a:xfrm>
            <a:off x="1705689" y="2330353"/>
            <a:ext cx="4651149" cy="2549416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轉換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的資料格式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(office)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再次檢查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資料型態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class(office)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[1] "sf"        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data.frame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"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B1D141A-6236-967A-EC2E-AB632D966C54}"/>
              </a:ext>
            </a:extLst>
          </p:cNvPr>
          <p:cNvSpPr/>
          <p:nvPr/>
        </p:nvSpPr>
        <p:spPr>
          <a:xfrm>
            <a:off x="1885940" y="4491913"/>
            <a:ext cx="4210059" cy="38785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36F5401-709B-AF76-C630-1509CF44309F}"/>
              </a:ext>
            </a:extLst>
          </p:cNvPr>
          <p:cNvSpPr txBox="1"/>
          <p:nvPr/>
        </p:nvSpPr>
        <p:spPr>
          <a:xfrm>
            <a:off x="0" y="305294"/>
            <a:ext cx="328647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簡單圖徵（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6706114E-82E0-36AF-5933-085EC9DCBC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8999402"/>
              </p:ext>
            </p:extLst>
          </p:nvPr>
        </p:nvGraphicFramePr>
        <p:xfrm>
          <a:off x="4511590" y="656147"/>
          <a:ext cx="7115391" cy="144646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454642">
                  <a:extLst>
                    <a:ext uri="{9D8B030D-6E8A-4147-A177-3AD203B41FA5}">
                      <a16:colId xmlns:a16="http://schemas.microsoft.com/office/drawing/2014/main" val="1305355603"/>
                    </a:ext>
                  </a:extLst>
                </a:gridCol>
                <a:gridCol w="1337137">
                  <a:extLst>
                    <a:ext uri="{9D8B030D-6E8A-4147-A177-3AD203B41FA5}">
                      <a16:colId xmlns:a16="http://schemas.microsoft.com/office/drawing/2014/main" val="740141724"/>
                    </a:ext>
                  </a:extLst>
                </a:gridCol>
                <a:gridCol w="1337995">
                  <a:extLst>
                    <a:ext uri="{9D8B030D-6E8A-4147-A177-3AD203B41FA5}">
                      <a16:colId xmlns:a16="http://schemas.microsoft.com/office/drawing/2014/main" val="3425299219"/>
                    </a:ext>
                  </a:extLst>
                </a:gridCol>
                <a:gridCol w="1561852">
                  <a:extLst>
                    <a:ext uri="{9D8B030D-6E8A-4147-A177-3AD203B41FA5}">
                      <a16:colId xmlns:a16="http://schemas.microsoft.com/office/drawing/2014/main" val="3283110740"/>
                    </a:ext>
                  </a:extLst>
                </a:gridCol>
                <a:gridCol w="1423765">
                  <a:extLst>
                    <a:ext uri="{9D8B030D-6E8A-4147-A177-3AD203B41FA5}">
                      <a16:colId xmlns:a16="http://schemas.microsoft.com/office/drawing/2014/main" val="1601417232"/>
                    </a:ext>
                  </a:extLst>
                </a:gridCol>
              </a:tblGrid>
              <a:tr h="292562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經度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緯度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地址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電話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1816481"/>
                  </a:ext>
                </a:extLst>
              </a:tr>
              <a:tr h="38463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東區區公所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120.973255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24.805162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民族路</a:t>
                      </a: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40</a:t>
                      </a: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號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03-5218231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22278481"/>
                  </a:ext>
                </a:extLst>
              </a:tr>
              <a:tr h="38463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北區區公所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120.970314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24.816374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國華街</a:t>
                      </a: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69</a:t>
                      </a: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號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03-5152525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27581609"/>
                  </a:ext>
                </a:extLst>
              </a:tr>
              <a:tr h="384634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香山區區公所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120.942268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24.794044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育德街</a:t>
                      </a:r>
                      <a:r>
                        <a:rPr lang="en-US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188</a:t>
                      </a:r>
                      <a:r>
                        <a:rPr lang="zh-TW" sz="16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號</a:t>
                      </a:r>
                      <a:endParaRPr lang="zh-TW" sz="16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03-5307105</a:t>
                      </a:r>
                      <a:endParaRPr lang="zh-TW" sz="16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801183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1203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18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72DCCE9-041F-57CD-F557-5D6B8FB14917}"/>
              </a:ext>
            </a:extLst>
          </p:cNvPr>
          <p:cNvSpPr txBox="1"/>
          <p:nvPr/>
        </p:nvSpPr>
        <p:spPr>
          <a:xfrm>
            <a:off x="431314" y="2086411"/>
            <a:ext cx="9182781" cy="4452501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輸出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office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3 features and 3 fields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POINT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120.9423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24.79404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120.9733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24.81637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Geodetic CRS:  WGS 84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name     address      phone                  geometry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  </a:t>
            </a:r>
            <a:r>
              <a:rPr lang="zh-TW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東區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zh-TW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民族路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40</a:t>
            </a:r>
            <a:r>
              <a:rPr lang="zh-TW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號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03-5218231 POINT (120.9733 24.80516)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  </a:t>
            </a:r>
            <a:r>
              <a:rPr lang="zh-TW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北區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zh-TW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國華街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69</a:t>
            </a:r>
            <a:r>
              <a:rPr lang="zh-TW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號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03-5152525 POINT (120.9703 24.81637)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</a:t>
            </a:r>
            <a:r>
              <a:rPr lang="zh-TW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香山區 育德街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188</a:t>
            </a:r>
            <a:r>
              <a:rPr lang="zh-TW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號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03-5307105 POINT (120.9423 24.79404)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D999C55-BBB1-54B6-08F2-A3EFB3A3886C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建構地理資料範例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4806F0D-E7F1-FA63-CCDA-24F3C0FB7E9B}"/>
              </a:ext>
            </a:extLst>
          </p:cNvPr>
          <p:cNvSpPr/>
          <p:nvPr/>
        </p:nvSpPr>
        <p:spPr>
          <a:xfrm>
            <a:off x="630331" y="4544637"/>
            <a:ext cx="3291038" cy="38785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FFC3597-0737-ABDE-E4CF-2961A1F1435A}"/>
              </a:ext>
            </a:extLst>
          </p:cNvPr>
          <p:cNvSpPr txBox="1"/>
          <p:nvPr/>
        </p:nvSpPr>
        <p:spPr>
          <a:xfrm>
            <a:off x="0" y="305294"/>
            <a:ext cx="328647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簡單圖徵（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212B64A-0D17-192C-A643-62BB1BFB16D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" t="3503" r="6793" b="5095"/>
          <a:stretch/>
        </p:blipFill>
        <p:spPr bwMode="auto">
          <a:xfrm>
            <a:off x="8055796" y="-14554"/>
            <a:ext cx="4136204" cy="398327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73587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19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F99EA24-9275-27F4-A1B6-F8AED2FBA166}"/>
              </a:ext>
            </a:extLst>
          </p:cNvPr>
          <p:cNvSpPr txBox="1"/>
          <p:nvPr/>
        </p:nvSpPr>
        <p:spPr>
          <a:xfrm>
            <a:off x="0" y="305294"/>
            <a:ext cx="328647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簡單圖徵（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70EEFD2-9305-F8B8-6AF1-E357EEF4CA7F}"/>
              </a:ext>
            </a:extLst>
          </p:cNvPr>
          <p:cNvSpPr txBox="1"/>
          <p:nvPr/>
        </p:nvSpPr>
        <p:spPr>
          <a:xfrm>
            <a:off x="671718" y="1140460"/>
            <a:ext cx="10848564" cy="558101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依序建立空間資料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office_geom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st_sfc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(c(120.973255, 24.805162)),   </a:t>
            </a:r>
            <a:r>
              <a:rPr lang="en-US" altLang="zh-TW" sz="16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東區區公所經緯度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(c(120.970314, 24.816374)),   </a:t>
            </a:r>
            <a:r>
              <a:rPr lang="en-US" altLang="zh-TW" sz="16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北區區公所經緯度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(c(120.942268, 24.794044)))</a:t>
            </a:r>
          </a:p>
          <a:p>
            <a:pPr indent="254000" latinLnBrk="1">
              <a:spcAft>
                <a:spcPts val="1000"/>
              </a:spcAft>
            </a:pPr>
            <a:endParaRPr lang="en-US" altLang="zh-TW" sz="16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依序建立屬性資料，並將空間資料合併於後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office=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data.frame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name=c("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東區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","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北區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","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香山區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"),                       #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區域名稱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address=c("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民族路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40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號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"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國華街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69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號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", "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育德街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188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號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"),</a:t>
            </a:r>
            <a:r>
              <a:rPr lang="zh-TW" altLang="en-US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區公所地址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phone=c("03-5218231", "03-5152525", "03-5307105"),   #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區公所電話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office_geom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#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放入空間資料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endParaRPr lang="en-US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office=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(office, </a:t>
            </a:r>
            <a:r>
              <a:rPr lang="en-US" altLang="zh-TW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lang="en-US" altLang="zh-TW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=4326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9898A61-4E14-7302-745F-C7FC5CB24B94}"/>
              </a:ext>
            </a:extLst>
          </p:cNvPr>
          <p:cNvSpPr txBox="1"/>
          <p:nvPr/>
        </p:nvSpPr>
        <p:spPr>
          <a:xfrm>
            <a:off x="4821741" y="197572"/>
            <a:ext cx="526778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上述範例是先在</a:t>
            </a:r>
            <a:r>
              <a:rPr lang="zh-TW" altLang="zh-TW" sz="1800" b="1" kern="12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前面的</a:t>
            </a:r>
            <a:r>
              <a:rPr lang="en-US" altLang="zh-TW" sz="1800" b="1" kern="12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b="1" dirty="0" err="1">
                <a:solidFill>
                  <a:srgbClr val="002060"/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st_sfc</a:t>
            </a:r>
            <a:r>
              <a:rPr lang="en-US" altLang="zh-TW" sz="2000" b="1" dirty="0">
                <a:solidFill>
                  <a:srgbClr val="002060"/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()</a:t>
            </a: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設定</a:t>
            </a:r>
            <a:r>
              <a:rPr lang="en-US" altLang="zh-TW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CRS</a:t>
            </a: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，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這次試試看在後面的 </a:t>
            </a:r>
            <a:r>
              <a:rPr lang="en-US" altLang="zh-TW" sz="2000" b="1" dirty="0" err="1">
                <a:solidFill>
                  <a:srgbClr val="002060"/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st_sf</a:t>
            </a:r>
            <a:r>
              <a:rPr lang="en-US" altLang="zh-TW" sz="2000" b="1" dirty="0">
                <a:solidFill>
                  <a:srgbClr val="002060"/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()</a:t>
            </a:r>
            <a:r>
              <a:rPr lang="zh-TW" altLang="en-US" sz="2000" b="1" dirty="0">
                <a:solidFill>
                  <a:srgbClr val="002060"/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中</a:t>
            </a: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設定</a:t>
            </a:r>
            <a:r>
              <a:rPr lang="en-US" altLang="zh-TW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03645FF-389E-EA43-0376-B58A07A6BB24}"/>
              </a:ext>
            </a:extLst>
          </p:cNvPr>
          <p:cNvSpPr txBox="1"/>
          <p:nvPr/>
        </p:nvSpPr>
        <p:spPr>
          <a:xfrm>
            <a:off x="5395483" y="6321365"/>
            <a:ext cx="2813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TW" altLang="en-US" sz="2000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最終會得到相同結果！</a:t>
            </a:r>
            <a:endParaRPr lang="en-US" altLang="zh-TW" sz="2000" b="1" dirty="0">
              <a:solidFill>
                <a:srgbClr val="FF000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2028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39A0386B-B4A2-EE91-2AA4-8B0B36B0A294}"/>
              </a:ext>
            </a:extLst>
          </p:cNvPr>
          <p:cNvSpPr txBox="1"/>
          <p:nvPr/>
        </p:nvSpPr>
        <p:spPr>
          <a:xfrm>
            <a:off x="3048000" y="2504836"/>
            <a:ext cx="6096000" cy="924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TW" altLang="en-US" sz="4000" b="1" kern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地理資料建立及編修</a:t>
            </a:r>
            <a:endParaRPr lang="zh-TW" altLang="zh-TW" sz="4000" b="1" kern="2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D6FF4DF-8A8D-B4A3-3092-4BDDCB1A3073}"/>
              </a:ext>
            </a:extLst>
          </p:cNvPr>
          <p:cNvSpPr txBox="1"/>
          <p:nvPr/>
        </p:nvSpPr>
        <p:spPr>
          <a:xfrm>
            <a:off x="3972560" y="3877995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Spatial Analysis with R</a:t>
            </a:r>
            <a:endParaRPr lang="en-US" altLang="zh-TW" sz="2000" b="1" i="0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  <a:p>
            <a:pPr algn="l"/>
            <a:r>
              <a:rPr lang="en-US" altLang="zh-TW" sz="20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Chapter 4 Geographic Data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F4DF097-D2FD-4AFA-6A5C-CE70713A7B6E}"/>
              </a:ext>
            </a:extLst>
          </p:cNvPr>
          <p:cNvSpPr txBox="1"/>
          <p:nvPr/>
        </p:nvSpPr>
        <p:spPr>
          <a:xfrm>
            <a:off x="3972560" y="480404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200" b="1" dirty="0">
                <a:solidFill>
                  <a:srgbClr val="333333"/>
                </a:solidFill>
                <a:latin typeface="Georgia" panose="02040502050405020303" pitchFamily="18" charset="0"/>
                <a:hlinkClick r:id="rId2"/>
              </a:rPr>
              <a:t>https://chiajung-yeh.github.io/Spatial-Analysis/geographic-data.html#geographic-data</a:t>
            </a:r>
            <a:endParaRPr lang="zh-TW" altLang="en-US" sz="1200" b="1" dirty="0">
              <a:solidFill>
                <a:srgbClr val="333333"/>
              </a:solidFill>
              <a:latin typeface="Georgia" panose="02040502050405020303" pitchFamily="18" charset="0"/>
            </a:endParaRPr>
          </a:p>
        </p:txBody>
      </p:sp>
      <p:sp>
        <p:nvSpPr>
          <p:cNvPr id="7" name="投影片編號版面配置區 3">
            <a:extLst>
              <a:ext uri="{FF2B5EF4-FFF2-40B4-BE49-F238E27FC236}">
                <a16:creationId xmlns:a16="http://schemas.microsoft.com/office/drawing/2014/main" id="{5F46DE32-53EE-252F-E45F-71A0F0BA9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</a:t>
            </a:fld>
            <a:endParaRPr lang="zh-TW" altLang="en-US" b="1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E88F5E6-C94F-6588-727F-240B2013DD6E}"/>
              </a:ext>
            </a:extLst>
          </p:cNvPr>
          <p:cNvSpPr txBox="1"/>
          <p:nvPr/>
        </p:nvSpPr>
        <p:spPr>
          <a:xfrm>
            <a:off x="298529" y="5705811"/>
            <a:ext cx="27494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rgbClr val="00206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本單元所需基礎套件：</a:t>
            </a:r>
            <a:endParaRPr lang="en-US" altLang="zh-TW" sz="2000" dirty="0">
              <a:solidFill>
                <a:srgbClr val="002060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en-US" altLang="zh-TW" sz="2000" b="1" dirty="0">
                <a:solidFill>
                  <a:srgbClr val="002060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sf</a:t>
            </a:r>
          </a:p>
          <a:p>
            <a:r>
              <a:rPr lang="en-US" altLang="zh-TW" sz="2000" b="1" dirty="0" err="1">
                <a:solidFill>
                  <a:srgbClr val="002060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dplyr</a:t>
            </a:r>
            <a:endParaRPr lang="zh-TW" altLang="en-US" sz="2000" b="1" dirty="0">
              <a:solidFill>
                <a:srgbClr val="002060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592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圖片 41">
            <a:extLst>
              <a:ext uri="{FF2B5EF4-FFF2-40B4-BE49-F238E27FC236}">
                <a16:creationId xmlns:a16="http://schemas.microsoft.com/office/drawing/2014/main" id="{6D655D38-95DB-F3DE-A7DE-27C2F687E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68" y="4223763"/>
            <a:ext cx="2598704" cy="2567986"/>
          </a:xfrm>
          <a:prstGeom prst="rect">
            <a:avLst/>
          </a:prstGeom>
        </p:spPr>
      </p:pic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20</a:t>
            </a:fld>
            <a:endParaRPr lang="zh-TW" alt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C18C06B-8E0C-7A47-B06F-288C0EA6BE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2679" y="4282413"/>
            <a:ext cx="5339758" cy="247885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B72F779-F38E-A1F7-6286-07F97B3705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085129"/>
            <a:ext cx="12192000" cy="2095123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410E14D9-9125-9C75-15CF-B47D33DA24C3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BFEFAFA-38AD-F714-3273-BDE6D8B9BEF0}"/>
              </a:ext>
            </a:extLst>
          </p:cNvPr>
          <p:cNvSpPr txBox="1"/>
          <p:nvPr/>
        </p:nvSpPr>
        <p:spPr>
          <a:xfrm>
            <a:off x="2453817" y="979310"/>
            <a:ext cx="728436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以上我們辛苦地手動建構地理資料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但實務上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…</a:t>
            </a:r>
          </a:p>
          <a:p>
            <a:pPr algn="ctr"/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資料通常是以 </a:t>
            </a:r>
            <a:r>
              <a:rPr lang="en-US" altLang="zh-TW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Shapefile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或 </a:t>
            </a: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純文字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格式儲存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B8218504-C49C-240F-A930-9A0D54105597}"/>
              </a:ext>
            </a:extLst>
          </p:cNvPr>
          <p:cNvCxnSpPr>
            <a:cxnSpLocks/>
          </p:cNvCxnSpPr>
          <p:nvPr/>
        </p:nvCxnSpPr>
        <p:spPr>
          <a:xfrm flipH="1">
            <a:off x="2888824" y="3552166"/>
            <a:ext cx="6905809" cy="1011816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E962CF76-7147-8CAA-5B76-D22C9C790AC8}"/>
              </a:ext>
            </a:extLst>
          </p:cNvPr>
          <p:cNvCxnSpPr>
            <a:cxnSpLocks/>
          </p:cNvCxnSpPr>
          <p:nvPr/>
        </p:nvCxnSpPr>
        <p:spPr>
          <a:xfrm>
            <a:off x="10546080" y="3648808"/>
            <a:ext cx="0" cy="633605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4310494-1146-3027-79A7-9D3DEBD32C18}"/>
              </a:ext>
            </a:extLst>
          </p:cNvPr>
          <p:cNvSpPr/>
          <p:nvPr/>
        </p:nvSpPr>
        <p:spPr>
          <a:xfrm>
            <a:off x="8437127" y="5529706"/>
            <a:ext cx="910073" cy="1231563"/>
          </a:xfrm>
          <a:prstGeom prst="roundRect">
            <a:avLst>
              <a:gd name="adj" fmla="val 847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99F5A09D-A0BD-02E3-6F65-8C6FD9A5ECAB}"/>
              </a:ext>
            </a:extLst>
          </p:cNvPr>
          <p:cNvSpPr/>
          <p:nvPr/>
        </p:nvSpPr>
        <p:spPr>
          <a:xfrm>
            <a:off x="441869" y="5769347"/>
            <a:ext cx="2535011" cy="464200"/>
          </a:xfrm>
          <a:prstGeom prst="roundRect">
            <a:avLst>
              <a:gd name="adj" fmla="val 847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098954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21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D3C0E4D-9DB0-954A-EDF6-54676C6C32D0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52E68AF-1230-B385-0190-67B9AEBB4CAE}"/>
              </a:ext>
            </a:extLst>
          </p:cNvPr>
          <p:cNvSpPr txBox="1"/>
          <p:nvPr/>
        </p:nvSpPr>
        <p:spPr>
          <a:xfrm>
            <a:off x="357318" y="137937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使用資料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CF03240-ADF3-1381-D80A-5653EF9FFE6C}"/>
              </a:ext>
            </a:extLst>
          </p:cNvPr>
          <p:cNvSpPr txBox="1"/>
          <p:nvPr/>
        </p:nvSpPr>
        <p:spPr>
          <a:xfrm>
            <a:off x="2359014" y="2731130"/>
            <a:ext cx="8078076" cy="127214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install.packages</a:t>
            </a:r>
            <a:r>
              <a:rPr lang="en-US" altLang="zh-TW" sz="2000" kern="100" dirty="0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000" kern="100" dirty="0" err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devtools</a:t>
            </a:r>
            <a:r>
              <a:rPr lang="en-US" altLang="zh-TW" sz="2000" kern="100" dirty="0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devtools</a:t>
            </a:r>
            <a:r>
              <a:rPr lang="en-US" altLang="zh-TW" sz="2000" kern="100" dirty="0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::</a:t>
            </a:r>
            <a:r>
              <a:rPr lang="en-US" altLang="zh-TW" sz="2000" kern="100" dirty="0" err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install_github</a:t>
            </a:r>
            <a:r>
              <a:rPr lang="en-US" altLang="zh-TW" sz="2000" kern="100" dirty="0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</a:t>
            </a:r>
            <a:r>
              <a:rPr lang="en-US" altLang="zh-TW" sz="2000" kern="100" dirty="0" err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ChiaJung</a:t>
            </a:r>
            <a:r>
              <a:rPr lang="en-US" altLang="zh-TW" sz="2000" kern="100" dirty="0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-Yeh/</a:t>
            </a:r>
            <a:r>
              <a:rPr lang="en-US" altLang="zh-TW" sz="2000" kern="100" dirty="0" err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TWspdata</a:t>
            </a:r>
            <a:r>
              <a:rPr lang="en-US" altLang="zh-TW" sz="2000" kern="100" dirty="0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</a:p>
          <a:p>
            <a:pPr indent="30607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library(</a:t>
            </a:r>
            <a:r>
              <a:rPr lang="en-US" altLang="zh-TW" sz="2000" kern="100" dirty="0" err="1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TWspdata</a:t>
            </a:r>
            <a:r>
              <a:rPr lang="en-US" altLang="zh-TW" sz="2000" kern="100" dirty="0">
                <a:solidFill>
                  <a:schemeClr val="bg1">
                    <a:lumMod val="85000"/>
                  </a:schemeClr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solidFill>
                <a:schemeClr val="bg1">
                  <a:lumMod val="85000"/>
                </a:schemeClr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D79AD53-E82E-208B-A161-A253D821DE2D}"/>
              </a:ext>
            </a:extLst>
          </p:cNvPr>
          <p:cNvSpPr txBox="1"/>
          <p:nvPr/>
        </p:nvSpPr>
        <p:spPr>
          <a:xfrm>
            <a:off x="4716327" y="1902599"/>
            <a:ext cx="2759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>
                    <a:lumMod val="8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下載套件資料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BF7A021-1CC6-5C8B-2245-1C3815FA2E73}"/>
              </a:ext>
            </a:extLst>
          </p:cNvPr>
          <p:cNvSpPr txBox="1"/>
          <p:nvPr/>
        </p:nvSpPr>
        <p:spPr>
          <a:xfrm>
            <a:off x="827605" y="4509450"/>
            <a:ext cx="105367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或 自以下連結下載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>
              <a:spcAft>
                <a:spcPts val="1200"/>
              </a:spcAft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  <a:hlinkClick r:id="rId3"/>
              </a:rPr>
              <a:t>https://github.com/ChiaJung-Yeh/Spatial-Analysis/raw/master/data.zip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49412172-9157-A517-F848-818AF1436AB0}"/>
              </a:ext>
            </a:extLst>
          </p:cNvPr>
          <p:cNvCxnSpPr/>
          <p:nvPr/>
        </p:nvCxnSpPr>
        <p:spPr>
          <a:xfrm flipV="1">
            <a:off x="1434046" y="5737413"/>
            <a:ext cx="0" cy="313765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C159029-0C2E-260E-712B-F07190AFB772}"/>
              </a:ext>
            </a:extLst>
          </p:cNvPr>
          <p:cNvSpPr txBox="1"/>
          <p:nvPr/>
        </p:nvSpPr>
        <p:spPr>
          <a:xfrm>
            <a:off x="1226895" y="6123623"/>
            <a:ext cx="44374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解壓縮檔案後，讀取所提供的</a:t>
            </a:r>
            <a:r>
              <a:rPr lang="en-US" altLang="zh-TW" sz="2000" dirty="0" err="1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shp</a:t>
            </a:r>
            <a:r>
              <a:rPr lang="zh-TW" altLang="en-US" sz="20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檔案</a:t>
            </a:r>
            <a:endParaRPr lang="en-US" altLang="zh-TW" sz="20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378736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22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E7D5649-BBDF-265E-0B18-0712A93DEA36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0EFB3E4-9773-52BA-E35A-FFAA1C439094}"/>
              </a:ext>
            </a:extLst>
          </p:cNvPr>
          <p:cNvSpPr txBox="1"/>
          <p:nvPr/>
        </p:nvSpPr>
        <p:spPr>
          <a:xfrm>
            <a:off x="357318" y="1379379"/>
            <a:ext cx="3262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Shapefile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格式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EEDFE54-05A3-D8B3-55DF-161C089F9B51}"/>
              </a:ext>
            </a:extLst>
          </p:cNvPr>
          <p:cNvSpPr txBox="1"/>
          <p:nvPr/>
        </p:nvSpPr>
        <p:spPr>
          <a:xfrm>
            <a:off x="895350" y="3205381"/>
            <a:ext cx="10687050" cy="836126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讀取資料（相對路徑）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taipei_village_map1=</a:t>
            </a:r>
            <a:r>
              <a:rPr lang="en-US" altLang="zh-TW" sz="20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read_sf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("./data/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taipei_map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taipei_village_map.shp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4E5A5CE-1594-A52A-3C5F-F59EEEC8A8A4}"/>
              </a:ext>
            </a:extLst>
          </p:cNvPr>
          <p:cNvSpPr txBox="1"/>
          <p:nvPr/>
        </p:nvSpPr>
        <p:spPr>
          <a:xfrm>
            <a:off x="895350" y="4708198"/>
            <a:ext cx="8020050" cy="1292662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Bef>
                <a:spcPts val="600"/>
              </a:spcBef>
              <a:spcAft>
                <a:spcPts val="6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匯入的資料型態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Bef>
                <a:spcPts val="600"/>
              </a:spcBef>
              <a:spcAft>
                <a:spcPts val="6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class(taipei_village_map1)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Bef>
                <a:spcPts val="600"/>
              </a:spcBef>
              <a:spcAft>
                <a:spcPts val="6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"sf"        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tbl_df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    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tbl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       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data.frame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1EC849C-4F87-1FE1-2692-B427BE378A86}"/>
              </a:ext>
            </a:extLst>
          </p:cNvPr>
          <p:cNvSpPr txBox="1"/>
          <p:nvPr/>
        </p:nvSpPr>
        <p:spPr>
          <a:xfrm>
            <a:off x="2391507" y="2353935"/>
            <a:ext cx="76947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請使用資料夾中 </a:t>
            </a:r>
            <a:r>
              <a:rPr lang="en-US" altLang="zh-TW" sz="2000" b="1" dirty="0" err="1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taipei_map</a:t>
            </a:r>
            <a:r>
              <a:rPr lang="en-US" altLang="zh-TW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/</a:t>
            </a:r>
            <a:r>
              <a:rPr lang="en-US" altLang="zh-TW" sz="2000" b="1" dirty="0" err="1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taipei_village_map.shp</a:t>
            </a: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的圖資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84508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圖片 49">
            <a:extLst>
              <a:ext uri="{FF2B5EF4-FFF2-40B4-BE49-F238E27FC236}">
                <a16:creationId xmlns:a16="http://schemas.microsoft.com/office/drawing/2014/main" id="{1590FF9E-D255-0744-03D6-DBB732FAE8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10"/>
          <a:stretch/>
        </p:blipFill>
        <p:spPr>
          <a:xfrm>
            <a:off x="315098" y="2761020"/>
            <a:ext cx="2878429" cy="2993395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49BB651-4905-E63D-7803-647EE8EAA764}"/>
              </a:ext>
            </a:extLst>
          </p:cNvPr>
          <p:cNvSpPr txBox="1"/>
          <p:nvPr/>
        </p:nvSpPr>
        <p:spPr>
          <a:xfrm>
            <a:off x="3256280" y="284339"/>
            <a:ext cx="8884920" cy="6391493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taipei_village_map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前六筆資料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head(taipei_village_map1)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6 features and 10 fields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POLYGON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305833.7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2761906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308529.2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2764253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Projected CRS: TWD97 / TM2 zone 121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# A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tibble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6 x 11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VILLCODE COUNTYNAME TOWNNAME VILLNAME VILLENG COUNTYID COUNTYCODE TOWNID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&lt;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chr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    &lt;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chr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   &lt;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chr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   &lt;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chr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   &lt;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chr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    &lt;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chr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    &lt;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chr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  &lt;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chr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63000080031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臺北市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文山區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樟新里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Zhangxin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~ A    63000    A11 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63000080037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臺北市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文山區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老泉里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Laoquan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V~ A    63000    A11 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63000080032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臺北市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文山區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樟腳里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Zhangjiao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~ A    63000    A11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63000080041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臺北市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文山區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樟文里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Zhangwen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~ A    63000    A11 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63000080043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臺北市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文山區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樟樹里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Zhangshu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~ A    63000    A11 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63000080029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臺北市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文山區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zh-TW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順興里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Shunxing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~ A    63000    A11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30607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# ... with 3 more variables: TOWNCODE &lt;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chr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&gt;, PP &lt;int&gt;, geometry &lt;POLYGON [m]&gt;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14DEDEF-0B2E-9C82-B362-540AD8EDDE53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E50542E-EAC6-8031-AE80-F2D7367DD05C}"/>
              </a:ext>
            </a:extLst>
          </p:cNvPr>
          <p:cNvSpPr txBox="1"/>
          <p:nvPr/>
        </p:nvSpPr>
        <p:spPr>
          <a:xfrm>
            <a:off x="357318" y="1379379"/>
            <a:ext cx="3262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Shapefile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格式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351A5AF-70D3-6DF2-82E6-30F63A6B994B}"/>
              </a:ext>
            </a:extLst>
          </p:cNvPr>
          <p:cNvSpPr/>
          <p:nvPr/>
        </p:nvSpPr>
        <p:spPr>
          <a:xfrm>
            <a:off x="3910022" y="2612321"/>
            <a:ext cx="4108563" cy="364998"/>
          </a:xfrm>
          <a:prstGeom prst="roundRect">
            <a:avLst>
              <a:gd name="adj" fmla="val 26556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65C9E2B-A237-0CC4-DCD5-ED9BBFE641FD}"/>
              </a:ext>
            </a:extLst>
          </p:cNvPr>
          <p:cNvSpPr txBox="1"/>
          <p:nvPr/>
        </p:nvSpPr>
        <p:spPr>
          <a:xfrm>
            <a:off x="208209" y="2368415"/>
            <a:ext cx="31582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複習一下 </a:t>
            </a:r>
            <a:r>
              <a:rPr lang="en-US" altLang="zh-TW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Shapefile </a:t>
            </a:r>
            <a:r>
              <a:rPr lang="zh-TW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格式的附屬檔案！</a:t>
            </a:r>
            <a:endParaRPr lang="en-US" altLang="zh-TW" sz="1400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A3B9202-7133-664B-A787-D58C2C5B5197}"/>
              </a:ext>
            </a:extLst>
          </p:cNvPr>
          <p:cNvSpPr/>
          <p:nvPr/>
        </p:nvSpPr>
        <p:spPr>
          <a:xfrm>
            <a:off x="331910" y="4037041"/>
            <a:ext cx="2667524" cy="504348"/>
          </a:xfrm>
          <a:prstGeom prst="roundRect">
            <a:avLst>
              <a:gd name="adj" fmla="val 847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564C03F9-4B43-E419-37E9-FB37FC1E3800}"/>
              </a:ext>
            </a:extLst>
          </p:cNvPr>
          <p:cNvSpPr/>
          <p:nvPr/>
        </p:nvSpPr>
        <p:spPr>
          <a:xfrm>
            <a:off x="331910" y="3443746"/>
            <a:ext cx="2667524" cy="504348"/>
          </a:xfrm>
          <a:prstGeom prst="roundRect">
            <a:avLst>
              <a:gd name="adj" fmla="val 8477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E2F3F59D-22F2-6567-2F4B-C752604DB535}"/>
              </a:ext>
            </a:extLst>
          </p:cNvPr>
          <p:cNvSpPr/>
          <p:nvPr/>
        </p:nvSpPr>
        <p:spPr>
          <a:xfrm>
            <a:off x="3910022" y="3298532"/>
            <a:ext cx="8170217" cy="3000667"/>
          </a:xfrm>
          <a:prstGeom prst="roundRect">
            <a:avLst>
              <a:gd name="adj" fmla="val 5091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940E68D8-4E36-002B-B288-5E6B1A3094CA}"/>
              </a:ext>
            </a:extLst>
          </p:cNvPr>
          <p:cNvSpPr/>
          <p:nvPr/>
        </p:nvSpPr>
        <p:spPr>
          <a:xfrm>
            <a:off x="6781799" y="6356351"/>
            <a:ext cx="2529841" cy="264062"/>
          </a:xfrm>
          <a:prstGeom prst="roundRect">
            <a:avLst>
              <a:gd name="adj" fmla="val 16634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54225AED-8E13-0D92-D30F-B6017546E0EC}"/>
              </a:ext>
            </a:extLst>
          </p:cNvPr>
          <p:cNvSpPr/>
          <p:nvPr/>
        </p:nvSpPr>
        <p:spPr>
          <a:xfrm>
            <a:off x="9349739" y="6356351"/>
            <a:ext cx="2225041" cy="264062"/>
          </a:xfrm>
          <a:prstGeom prst="roundRect">
            <a:avLst>
              <a:gd name="adj" fmla="val 22405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32" name="投影片編號版面配置區 3">
            <a:extLst>
              <a:ext uri="{FF2B5EF4-FFF2-40B4-BE49-F238E27FC236}">
                <a16:creationId xmlns:a16="http://schemas.microsoft.com/office/drawing/2014/main" id="{3DDAD5D2-5A18-B022-B95B-97C9A6302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23</a:t>
            </a:fld>
            <a:endParaRPr lang="zh-TW" altLang="en-US" b="1" dirty="0"/>
          </a:p>
        </p:txBody>
      </p: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DE8A4D94-48DE-FB0A-A5BB-B376E13C97BF}"/>
              </a:ext>
            </a:extLst>
          </p:cNvPr>
          <p:cNvSpPr/>
          <p:nvPr/>
        </p:nvSpPr>
        <p:spPr>
          <a:xfrm>
            <a:off x="331910" y="4630336"/>
            <a:ext cx="2667524" cy="504347"/>
          </a:xfrm>
          <a:prstGeom prst="roundRect">
            <a:avLst>
              <a:gd name="adj" fmla="val 12207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6169235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24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6400890-97C2-FFC5-9C75-0A21917C32A2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D80ED16-B7B2-23F8-FE80-76074D41494B}"/>
              </a:ext>
            </a:extLst>
          </p:cNvPr>
          <p:cNvSpPr txBox="1"/>
          <p:nvPr/>
        </p:nvSpPr>
        <p:spPr>
          <a:xfrm>
            <a:off x="357318" y="1379379"/>
            <a:ext cx="3881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82209C-E483-2C85-A7EA-16211344EC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6"/>
          <a:stretch/>
        </p:blipFill>
        <p:spPr>
          <a:xfrm>
            <a:off x="1924752" y="2747992"/>
            <a:ext cx="8621328" cy="2941601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F83F3D05-8F4B-EE2C-388F-F1CF1080D36D}"/>
              </a:ext>
            </a:extLst>
          </p:cNvPr>
          <p:cNvSpPr/>
          <p:nvPr/>
        </p:nvSpPr>
        <p:spPr>
          <a:xfrm>
            <a:off x="5290174" y="2739200"/>
            <a:ext cx="5294504" cy="2941601"/>
          </a:xfrm>
          <a:prstGeom prst="roundRect">
            <a:avLst>
              <a:gd name="adj" fmla="val 578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800727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25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FA90FA5-1D87-26BA-5BED-38D3DF4DE613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243AEC1-CE18-4831-DF4C-B5D35472483F}"/>
              </a:ext>
            </a:extLst>
          </p:cNvPr>
          <p:cNvSpPr txBox="1"/>
          <p:nvPr/>
        </p:nvSpPr>
        <p:spPr>
          <a:xfrm>
            <a:off x="357318" y="1379379"/>
            <a:ext cx="3881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FEDBC90-6A69-E963-397B-0CD497EE3F27}"/>
              </a:ext>
            </a:extLst>
          </p:cNvPr>
          <p:cNvSpPr txBox="1"/>
          <p:nvPr/>
        </p:nvSpPr>
        <p:spPr>
          <a:xfrm>
            <a:off x="5170494" y="1379379"/>
            <a:ext cx="4276725" cy="4616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("WKT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文字資料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  <a:endParaRPr lang="zh-TW" altLang="zh-TW" sz="2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F59E19B-880A-83B3-B616-F647813B9E24}"/>
              </a:ext>
            </a:extLst>
          </p:cNvPr>
          <p:cNvSpPr txBox="1"/>
          <p:nvPr/>
        </p:nvSpPr>
        <p:spPr>
          <a:xfrm>
            <a:off x="516562" y="2180848"/>
            <a:ext cx="6185388" cy="4237057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將</a:t>
            </a: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WKT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文字資料放入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函式中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("POINT (2 3)")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set for 1 feature 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POINT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CRS:           NA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(2 3)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45346BD-E387-3689-A912-666FE1517588}"/>
              </a:ext>
            </a:extLst>
          </p:cNvPr>
          <p:cNvSpPr txBox="1"/>
          <p:nvPr/>
        </p:nvSpPr>
        <p:spPr>
          <a:xfrm>
            <a:off x="7392938" y="2180848"/>
            <a:ext cx="3563083" cy="1149033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point1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的資料類型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class(point1)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sfc_POINT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 "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630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26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DD28E52-91A0-5F4A-3872-28057853AB6E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30C439B-AEA0-BEDE-A70E-981D91E5F954}"/>
              </a:ext>
            </a:extLst>
          </p:cNvPr>
          <p:cNvSpPr txBox="1"/>
          <p:nvPr/>
        </p:nvSpPr>
        <p:spPr>
          <a:xfrm>
            <a:off x="357318" y="1379379"/>
            <a:ext cx="3881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020DE6C-B627-EFE4-260F-81406FA4255F}"/>
              </a:ext>
            </a:extLst>
          </p:cNvPr>
          <p:cNvSpPr txBox="1"/>
          <p:nvPr/>
        </p:nvSpPr>
        <p:spPr>
          <a:xfrm>
            <a:off x="5170494" y="1379379"/>
            <a:ext cx="4276725" cy="4616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("WKT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文字資料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  <a:endParaRPr lang="zh-TW" altLang="zh-TW" sz="2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840E2E3-3C8F-0560-915E-2E5B660FD458}"/>
              </a:ext>
            </a:extLst>
          </p:cNvPr>
          <p:cNvSpPr txBox="1"/>
          <p:nvPr/>
        </p:nvSpPr>
        <p:spPr>
          <a:xfrm>
            <a:off x="260603" y="2180848"/>
            <a:ext cx="6386382" cy="189795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建立文字向量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point2=c("POINT (2 3)", "POINT (4 5)", "POINT (6 7)")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將</a:t>
            </a: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WKT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文字向量放入</a:t>
            </a:r>
            <a:r>
              <a:rPr lang="en-US" altLang="zh-TW" sz="16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函式中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point2=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(point2)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3F9CCA9-F532-ADC6-0202-C6662AD72916}"/>
              </a:ext>
            </a:extLst>
          </p:cNvPr>
          <p:cNvSpPr txBox="1"/>
          <p:nvPr/>
        </p:nvSpPr>
        <p:spPr>
          <a:xfrm>
            <a:off x="6743702" y="2189996"/>
            <a:ext cx="5275384" cy="4183196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point2</a:t>
            </a:r>
            <a:r>
              <a:rPr lang="zh-TW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point2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set for 3 features 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POINT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6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7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CRS:           NA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(2 3)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(4 5)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(6 7)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algn="just">
              <a:spcBef>
                <a:spcPts val="250"/>
              </a:spcBef>
              <a:spcAft>
                <a:spcPts val="25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8647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27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FBE4A72-7981-913F-22FE-B214FFED6B3A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EE381CA-CD70-6EE8-D6E5-2DA3D0D47264}"/>
              </a:ext>
            </a:extLst>
          </p:cNvPr>
          <p:cNvSpPr txBox="1"/>
          <p:nvPr/>
        </p:nvSpPr>
        <p:spPr>
          <a:xfrm>
            <a:off x="357318" y="1379379"/>
            <a:ext cx="3881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4D4A964-4A36-5702-13B7-9A8BFD006217}"/>
              </a:ext>
            </a:extLst>
          </p:cNvPr>
          <p:cNvSpPr txBox="1"/>
          <p:nvPr/>
        </p:nvSpPr>
        <p:spPr>
          <a:xfrm>
            <a:off x="357318" y="2037984"/>
            <a:ext cx="2709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步驟一</a:t>
            </a:r>
            <a:r>
              <a:rPr lang="en-US" altLang="zh-TW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  </a:t>
            </a:r>
            <a:r>
              <a:rPr lang="zh-TW" altLang="en-US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讀取資料</a:t>
            </a:r>
            <a:endParaRPr lang="en-US" altLang="zh-TW" sz="24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16B039A-FDA6-3399-49D3-157B2C427208}"/>
              </a:ext>
            </a:extLst>
          </p:cNvPr>
          <p:cNvSpPr txBox="1"/>
          <p:nvPr/>
        </p:nvSpPr>
        <p:spPr>
          <a:xfrm>
            <a:off x="357318" y="2714795"/>
            <a:ext cx="9182336" cy="2395528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</a:t>
            </a: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csv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檔案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=read.csv("./data/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csv_files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/hsinchu_bus_route.csv")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資料型態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data.frame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9E9FFAD-1CA7-D287-D752-A57208A1C9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6"/>
          <a:stretch/>
        </p:blipFill>
        <p:spPr>
          <a:xfrm>
            <a:off x="4948486" y="3964814"/>
            <a:ext cx="6714577" cy="2291017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6C5AA3E-854B-D9C5-45AA-A9325ADF1BDB}"/>
              </a:ext>
            </a:extLst>
          </p:cNvPr>
          <p:cNvSpPr txBox="1"/>
          <p:nvPr/>
        </p:nvSpPr>
        <p:spPr>
          <a:xfrm>
            <a:off x="3603466" y="2037984"/>
            <a:ext cx="7587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請使用資料夾中 </a:t>
            </a:r>
            <a:r>
              <a:rPr lang="en-US" altLang="zh-TW" sz="2000" b="1" dirty="0" err="1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csv_files</a:t>
            </a:r>
            <a:r>
              <a:rPr lang="en-US" altLang="zh-TW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/hsinchu_bus_route.csv</a:t>
            </a: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的文字檔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7D4957C3-766F-3C47-DE84-AA9F7DC1D9CD}"/>
              </a:ext>
            </a:extLst>
          </p:cNvPr>
          <p:cNvSpPr/>
          <p:nvPr/>
        </p:nvSpPr>
        <p:spPr>
          <a:xfrm>
            <a:off x="656256" y="4709197"/>
            <a:ext cx="2447094" cy="365201"/>
          </a:xfrm>
          <a:prstGeom prst="roundRect">
            <a:avLst>
              <a:gd name="adj" fmla="val 578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464487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28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29A1CA9-2844-23A4-7254-40B2F5148A00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3D8C34A-6AF2-2A58-A971-020C7A0A6A82}"/>
              </a:ext>
            </a:extLst>
          </p:cNvPr>
          <p:cNvSpPr txBox="1"/>
          <p:nvPr/>
        </p:nvSpPr>
        <p:spPr>
          <a:xfrm>
            <a:off x="357318" y="1379379"/>
            <a:ext cx="3881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000A479-4D31-967E-6968-CFBEB2E61E95}"/>
              </a:ext>
            </a:extLst>
          </p:cNvPr>
          <p:cNvSpPr txBox="1"/>
          <p:nvPr/>
        </p:nvSpPr>
        <p:spPr>
          <a:xfrm>
            <a:off x="357318" y="2037984"/>
            <a:ext cx="4767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步驟二</a:t>
            </a:r>
            <a:r>
              <a:rPr lang="en-US" altLang="zh-TW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  </a:t>
            </a:r>
            <a:r>
              <a:rPr lang="zh-TW" altLang="en-US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建立簡單圖徵向量 </a:t>
            </a:r>
            <a:r>
              <a:rPr lang="en-US" altLang="zh-TW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</a:t>
            </a:r>
            <a:r>
              <a:rPr lang="en-US" altLang="zh-TW" sz="2400" b="1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sfc</a:t>
            </a:r>
            <a:r>
              <a:rPr lang="en-US" altLang="zh-TW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F30B516-9E45-4815-0178-AC35DA7EB4EC}"/>
              </a:ext>
            </a:extLst>
          </p:cNvPr>
          <p:cNvSpPr txBox="1"/>
          <p:nvPr/>
        </p:nvSpPr>
        <p:spPr>
          <a:xfrm>
            <a:off x="357318" y="2714795"/>
            <a:ext cx="9182336" cy="2395528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將</a:t>
            </a: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WKT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文字向量放入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函式中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hsinchu_bus_route$Geometry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hsinchu_bus_route$Geometry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資料型態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data.frame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102500-B7EB-8625-F7FE-90E11D46FF1D}"/>
              </a:ext>
            </a:extLst>
          </p:cNvPr>
          <p:cNvSpPr txBox="1"/>
          <p:nvPr/>
        </p:nvSpPr>
        <p:spPr>
          <a:xfrm>
            <a:off x="357318" y="5403673"/>
            <a:ext cx="9182336" cy="1149033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中</a:t>
            </a: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Geometry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的資料型態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class(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hsinchu_bus_route$Geometry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sfc_LINESTRING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 "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E0B6D04-43C5-C234-830F-55A442C1B771}"/>
              </a:ext>
            </a:extLst>
          </p:cNvPr>
          <p:cNvSpPr/>
          <p:nvPr/>
        </p:nvSpPr>
        <p:spPr>
          <a:xfrm>
            <a:off x="656256" y="4709197"/>
            <a:ext cx="2447094" cy="365201"/>
          </a:xfrm>
          <a:prstGeom prst="roundRect">
            <a:avLst>
              <a:gd name="adj" fmla="val 578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2BD4FA38-A806-7725-5A5A-5C3D0BCF4C81}"/>
              </a:ext>
            </a:extLst>
          </p:cNvPr>
          <p:cNvSpPr/>
          <p:nvPr/>
        </p:nvSpPr>
        <p:spPr>
          <a:xfrm>
            <a:off x="656256" y="6173711"/>
            <a:ext cx="3467336" cy="365201"/>
          </a:xfrm>
          <a:prstGeom prst="roundRect">
            <a:avLst>
              <a:gd name="adj" fmla="val 578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45F38D8-2779-00FB-736F-AE3DA3450693}"/>
              </a:ext>
            </a:extLst>
          </p:cNvPr>
          <p:cNvSpPr txBox="1"/>
          <p:nvPr/>
        </p:nvSpPr>
        <p:spPr>
          <a:xfrm>
            <a:off x="4641394" y="4709197"/>
            <a:ext cx="3360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此時仍然是 </a:t>
            </a:r>
            <a:r>
              <a:rPr lang="en-US" altLang="zh-TW" b="1" dirty="0" err="1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data.frame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格式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283483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29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D098998-F3B9-8A9F-0331-B4E2F84DDEAD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4CF6DE1-33D2-3EE7-006D-71B32215FAE3}"/>
              </a:ext>
            </a:extLst>
          </p:cNvPr>
          <p:cNvSpPr txBox="1"/>
          <p:nvPr/>
        </p:nvSpPr>
        <p:spPr>
          <a:xfrm>
            <a:off x="357318" y="1379379"/>
            <a:ext cx="3881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B233650-51C7-56CA-0CA5-5A565F86A506}"/>
              </a:ext>
            </a:extLst>
          </p:cNvPr>
          <p:cNvSpPr txBox="1"/>
          <p:nvPr/>
        </p:nvSpPr>
        <p:spPr>
          <a:xfrm>
            <a:off x="357318" y="2037984"/>
            <a:ext cx="3340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步驟三    建立簡單圖徵</a:t>
            </a:r>
            <a:endParaRPr lang="en-US" altLang="zh-TW" sz="24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1BB9310-3531-3C12-6DA7-312726DDD754}"/>
              </a:ext>
            </a:extLst>
          </p:cNvPr>
          <p:cNvSpPr txBox="1"/>
          <p:nvPr/>
        </p:nvSpPr>
        <p:spPr>
          <a:xfrm>
            <a:off x="357318" y="2714795"/>
            <a:ext cx="9182336" cy="2395528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將</a:t>
            </a:r>
            <a:r>
              <a:rPr lang="zh-TW" altLang="en-US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資料轉換為</a:t>
            </a: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</a:t>
            </a:r>
            <a:r>
              <a:rPr lang="zh-TW" altLang="en-US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格式，並設定座標參考系統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=4326)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檢查資料型態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"sf"         "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data.frame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542B3AB-307E-08B4-8D5A-9A99FF763448}"/>
              </a:ext>
            </a:extLst>
          </p:cNvPr>
          <p:cNvSpPr/>
          <p:nvPr/>
        </p:nvSpPr>
        <p:spPr>
          <a:xfrm>
            <a:off x="656255" y="4737841"/>
            <a:ext cx="4232267" cy="365201"/>
          </a:xfrm>
          <a:prstGeom prst="roundRect">
            <a:avLst>
              <a:gd name="adj" fmla="val 578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711176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</a:t>
            </a:fld>
            <a:endParaRPr lang="zh-TW" altLang="en-US" b="1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C866D8B-6F21-44AC-54DD-8473CFFEE648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地理資料建構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3F901AB6-C41E-2479-55D1-64D4A7F18C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5" b="5814"/>
          <a:stretch/>
        </p:blipFill>
        <p:spPr bwMode="auto">
          <a:xfrm>
            <a:off x="4394135" y="221915"/>
            <a:ext cx="2359140" cy="206730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64C47F64-7C69-56E8-F8F6-FC327D364D9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9" b="5010"/>
          <a:stretch/>
        </p:blipFill>
        <p:spPr bwMode="auto">
          <a:xfrm>
            <a:off x="4449351" y="2427589"/>
            <a:ext cx="2297279" cy="20828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E5859CC0-310B-600C-D9AA-063AABE615D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9" t="3508" r="2989" b="4971"/>
          <a:stretch/>
        </p:blipFill>
        <p:spPr bwMode="auto">
          <a:xfrm>
            <a:off x="4537633" y="4665703"/>
            <a:ext cx="2208997" cy="20828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C7256D2C-5E69-C122-4073-D83389B5BD23}"/>
              </a:ext>
            </a:extLst>
          </p:cNvPr>
          <p:cNvSpPr txBox="1"/>
          <p:nvPr/>
        </p:nvSpPr>
        <p:spPr>
          <a:xfrm>
            <a:off x="6888148" y="1024735"/>
            <a:ext cx="21686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effectLst/>
                <a:latin typeface="Consolas" panose="020B0609020204030204" pitchFamily="49" charset="0"/>
                <a:ea typeface="標楷體" panose="03000509000000000000" pitchFamily="65" charset="-120"/>
              </a:rPr>
              <a:t>POINT (3 3)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F298B858-3637-894D-4B95-59B31D9F84B4}"/>
              </a:ext>
            </a:extLst>
          </p:cNvPr>
          <p:cNvSpPr txBox="1"/>
          <p:nvPr/>
        </p:nvSpPr>
        <p:spPr>
          <a:xfrm>
            <a:off x="6883590" y="3198167"/>
            <a:ext cx="43452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effectLst/>
                <a:latin typeface="Consolas" panose="020B0609020204030204" pitchFamily="49" charset="0"/>
                <a:ea typeface="標楷體" panose="03000509000000000000" pitchFamily="65" charset="-120"/>
              </a:rPr>
              <a:t>LINESTRING (1 4, 3 3, 5 5)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3E61F7B-480C-08FD-BB16-8DF60C02D85B}"/>
              </a:ext>
            </a:extLst>
          </p:cNvPr>
          <p:cNvSpPr txBox="1"/>
          <p:nvPr/>
        </p:nvSpPr>
        <p:spPr>
          <a:xfrm>
            <a:off x="6883590" y="5281033"/>
            <a:ext cx="50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altLang="zh-TW" sz="2000" dirty="0">
                <a:effectLst/>
                <a:latin typeface="Consolas" panose="020B0609020204030204" pitchFamily="49" charset="0"/>
                <a:ea typeface="標楷體" panose="03000509000000000000" pitchFamily="65" charset="-120"/>
              </a:rPr>
              <a:t>POLYGON ((1 4, 2 2, 4 1, 5 5, 1 4))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2D51932-CA51-BAD4-EE85-22028CE0F4EB}"/>
              </a:ext>
            </a:extLst>
          </p:cNvPr>
          <p:cNvSpPr txBox="1"/>
          <p:nvPr/>
        </p:nvSpPr>
        <p:spPr>
          <a:xfrm>
            <a:off x="357318" y="2431150"/>
            <a:ext cx="4577744" cy="2849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點（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Point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線（</a:t>
            </a:r>
            <a:r>
              <a:rPr lang="en-US" altLang="zh-TW" sz="22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LineString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面（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Polygon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多點（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MultiPoint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多線（</a:t>
            </a:r>
            <a:r>
              <a:rPr lang="en-US" altLang="zh-TW" sz="22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MultiLineString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多面（</a:t>
            </a:r>
            <a:r>
              <a:rPr lang="en-US" altLang="zh-TW" sz="22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MultiPolygon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>
              <a:lnSpc>
                <a:spcPts val="3100"/>
              </a:lnSpc>
            </a:pP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幾何集合（</a:t>
            </a:r>
            <a:r>
              <a:rPr lang="en-US" altLang="zh-TW" sz="22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GeometryCollection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C18D05FB-9B93-5FE2-2C47-04D14BFDA822}"/>
              </a:ext>
            </a:extLst>
          </p:cNvPr>
          <p:cNvSpPr txBox="1"/>
          <p:nvPr/>
        </p:nvSpPr>
        <p:spPr>
          <a:xfrm>
            <a:off x="357318" y="1430733"/>
            <a:ext cx="3544122" cy="48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TW" altLang="en-US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回顧一下 </a:t>
            </a:r>
            <a:r>
              <a:rPr lang="en-US" altLang="zh-TW" sz="28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WKT…</a:t>
            </a:r>
          </a:p>
        </p:txBody>
      </p:sp>
    </p:spTree>
    <p:extLst>
      <p:ext uri="{BB962C8B-B14F-4D97-AF65-F5344CB8AC3E}">
        <p14:creationId xmlns:p14="http://schemas.microsoft.com/office/powerpoint/2010/main" val="1689965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04CE195A-ECBE-ED9D-1BD6-11583D778491}"/>
              </a:ext>
            </a:extLst>
          </p:cNvPr>
          <p:cNvSpPr txBox="1"/>
          <p:nvPr/>
        </p:nvSpPr>
        <p:spPr>
          <a:xfrm>
            <a:off x="4192154" y="165834"/>
            <a:ext cx="7999846" cy="6555641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16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hsinchu_bus_route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53 features and 3 fields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LINESTRING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120.9164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24.75539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121.0417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24.84744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Geodetic CRS:  WGS 84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First 10 features: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RouteUID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RouteName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SubRouteUID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Geometry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  HSZ0007        81   HSZ000701 LINESTRING (120.9797 24.778...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  HSZ0007        81   HSZ000702 LINESTRING (121.0212 24.788...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  HSZ0008        83   HSZ000801 LINESTRING (120.958 24.7942...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  HSZ0008        83   HSZ000802 LINESTRING (120.9964 24.795...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  HSZ0010   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藍線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區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HSZ001001 LINESTRING (120.9719 24.803...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  HSZ0020         2   HSZ002001 LINESTRING (120.9719 24.803...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7   HSZ0020         2   HSZ002002 LINESTRING (120.9994 24.788...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8   HSZ0020         2   HSZ0020A1 LINESTRING (120.9719 24.803...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9   HSZ0020         2   HSZ0020A2 LINESTRING (120.9994 24.788...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10  HSZ0100        10   HSZ010001 LINESTRING (120.9705 24.801...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30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67355F2-4BC1-3CBB-1EE3-BAAB55EFF47A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19578D4-4C39-0A97-5F48-B74614AA64F1}"/>
              </a:ext>
            </a:extLst>
          </p:cNvPr>
          <p:cNvSpPr txBox="1"/>
          <p:nvPr/>
        </p:nvSpPr>
        <p:spPr>
          <a:xfrm>
            <a:off x="357318" y="1379379"/>
            <a:ext cx="3881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9A92F3D-8916-4BA0-7058-095CDAE88510}"/>
              </a:ext>
            </a:extLst>
          </p:cNvPr>
          <p:cNvSpPr txBox="1"/>
          <p:nvPr/>
        </p:nvSpPr>
        <p:spPr>
          <a:xfrm>
            <a:off x="357318" y="203798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讀取資料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F888F42-CB26-4E3B-F09A-4D30DE340AA8}"/>
              </a:ext>
            </a:extLst>
          </p:cNvPr>
          <p:cNvSpPr/>
          <p:nvPr/>
        </p:nvSpPr>
        <p:spPr>
          <a:xfrm>
            <a:off x="4452751" y="2268817"/>
            <a:ext cx="2630955" cy="312338"/>
          </a:xfrm>
          <a:prstGeom prst="roundRect">
            <a:avLst>
              <a:gd name="adj" fmla="val 578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9F6BD77-5811-9099-9746-5A0A4A077B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0" t="2833" r="4870" b="3932"/>
          <a:stretch/>
        </p:blipFill>
        <p:spPr bwMode="auto">
          <a:xfrm>
            <a:off x="214651" y="2841811"/>
            <a:ext cx="3977503" cy="371089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15383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31</a:t>
            </a:fld>
            <a:endParaRPr lang="zh-TW" altLang="en-US" b="1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55BC3A5A-5379-D1D3-6724-8984FCE625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6"/>
          <a:stretch/>
        </p:blipFill>
        <p:spPr>
          <a:xfrm>
            <a:off x="2315697" y="2361131"/>
            <a:ext cx="8230383" cy="3715578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9CF4F2E-C3CB-DADE-6294-B23DAC73332F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0404D2F-7818-AE1B-6DAC-245C6CD182C5}"/>
              </a:ext>
            </a:extLst>
          </p:cNvPr>
          <p:cNvSpPr txBox="1"/>
          <p:nvPr/>
        </p:nvSpPr>
        <p:spPr>
          <a:xfrm>
            <a:off x="357318" y="1379379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匯入文字格式（經緯度欄位）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E05EEA60-AAC6-0521-C7E5-BB074ED87DA7}"/>
              </a:ext>
            </a:extLst>
          </p:cNvPr>
          <p:cNvSpPr/>
          <p:nvPr/>
        </p:nvSpPr>
        <p:spPr>
          <a:xfrm>
            <a:off x="8056880" y="2361131"/>
            <a:ext cx="2489200" cy="3715578"/>
          </a:xfrm>
          <a:prstGeom prst="roundRect">
            <a:avLst>
              <a:gd name="adj" fmla="val 5787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6F3F2FD-A03A-C492-20E7-0750CF4BF29C}"/>
              </a:ext>
            </a:extLst>
          </p:cNvPr>
          <p:cNvSpPr txBox="1"/>
          <p:nvPr/>
        </p:nvSpPr>
        <p:spPr>
          <a:xfrm>
            <a:off x="5362167" y="1225490"/>
            <a:ext cx="63401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若文字檔中不是 </a:t>
            </a:r>
            <a:r>
              <a:rPr lang="en-US" altLang="zh-TW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 </a:t>
            </a:r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格式，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而是分別在兩個欄位中記錄經緯度，怎麼辦？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767318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32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4E28882-3536-F1CF-7E80-BBFE1CDBEB6A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DE5FB9B-BCB2-73EF-C0B6-3A95AF595731}"/>
              </a:ext>
            </a:extLst>
          </p:cNvPr>
          <p:cNvSpPr txBox="1"/>
          <p:nvPr/>
        </p:nvSpPr>
        <p:spPr>
          <a:xfrm>
            <a:off x="357318" y="1379379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匯入文字格式（經緯度欄位）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25D6F0E-4CDF-951D-772B-F4E6C4A562C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6"/>
          <a:stretch/>
        </p:blipFill>
        <p:spPr bwMode="auto">
          <a:xfrm>
            <a:off x="5232186" y="1270196"/>
            <a:ext cx="6357695" cy="301195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ECBD48B-A1E7-C0E9-E5A5-5BA14588B2CF}"/>
              </a:ext>
            </a:extLst>
          </p:cNvPr>
          <p:cNvSpPr txBox="1"/>
          <p:nvPr/>
        </p:nvSpPr>
        <p:spPr>
          <a:xfrm>
            <a:off x="1003290" y="4555292"/>
            <a:ext cx="10586591" cy="400110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原資料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=mutate(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原資料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</a:t>
            </a:r>
            <a:r>
              <a:rPr lang="zh-TW" altLang="en-US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Geometry=paste0("POINT (", 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橫座標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" ", 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縱座標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")"))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24482B3-8288-E0CB-357F-638D4C2BD51C}"/>
              </a:ext>
            </a:extLst>
          </p:cNvPr>
          <p:cNvSpPr txBox="1"/>
          <p:nvPr/>
        </p:nvSpPr>
        <p:spPr>
          <a:xfrm>
            <a:off x="1003290" y="4051317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方法一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366381E-3283-B5B1-3763-AFF72B5B3AD0}"/>
              </a:ext>
            </a:extLst>
          </p:cNvPr>
          <p:cNvSpPr txBox="1"/>
          <p:nvPr/>
        </p:nvSpPr>
        <p:spPr>
          <a:xfrm>
            <a:off x="1003290" y="5859362"/>
            <a:ext cx="10586591" cy="400110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54000" latinLnBrk="1">
              <a:spcAft>
                <a:spcPts val="1000"/>
              </a:spcAft>
              <a:defRPr sz="2000" kern="10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zh-TW" dirty="0"/>
              <a:t>原資料</a:t>
            </a:r>
            <a:r>
              <a:rPr lang="en-US" altLang="zh-TW" dirty="0"/>
              <a:t>$Geometry=paste0("POINT (", </a:t>
            </a:r>
            <a:r>
              <a:rPr lang="zh-TW" altLang="zh-TW" dirty="0"/>
              <a:t>原資料</a:t>
            </a:r>
            <a:r>
              <a:rPr lang="en-US" altLang="zh-TW" dirty="0"/>
              <a:t>$</a:t>
            </a:r>
            <a:r>
              <a:rPr lang="zh-TW" altLang="zh-TW" dirty="0"/>
              <a:t>橫座標</a:t>
            </a:r>
            <a:r>
              <a:rPr lang="en-US" altLang="zh-TW" dirty="0"/>
              <a:t>, " ", </a:t>
            </a:r>
            <a:r>
              <a:rPr lang="zh-TW" altLang="zh-TW" dirty="0"/>
              <a:t>原資料</a:t>
            </a:r>
            <a:r>
              <a:rPr lang="en-US" altLang="zh-TW" dirty="0"/>
              <a:t>$</a:t>
            </a:r>
            <a:r>
              <a:rPr lang="zh-TW" altLang="zh-TW" dirty="0"/>
              <a:t>縱座標</a:t>
            </a:r>
            <a:r>
              <a:rPr lang="en-US" altLang="zh-TW" dirty="0"/>
              <a:t>, ")"))</a:t>
            </a:r>
            <a:endParaRPr lang="zh-TW" altLang="zh-TW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0C4445B-E79D-CE61-B5FF-EA0D7FEED0BF}"/>
              </a:ext>
            </a:extLst>
          </p:cNvPr>
          <p:cNvSpPr txBox="1"/>
          <p:nvPr/>
        </p:nvSpPr>
        <p:spPr>
          <a:xfrm>
            <a:off x="1003290" y="536752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方法二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513157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33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CBCC1B7-BDC6-ED96-54A9-6AEA6AD4B756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A598A9C-AA79-47BE-FE3F-D970ABEFB36B}"/>
              </a:ext>
            </a:extLst>
          </p:cNvPr>
          <p:cNvSpPr txBox="1"/>
          <p:nvPr/>
        </p:nvSpPr>
        <p:spPr>
          <a:xfrm>
            <a:off x="357318" y="1379379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匯入文字格式（經緯度欄位）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91AE184-9136-05DA-4DFD-AD13BFC27801}"/>
              </a:ext>
            </a:extLst>
          </p:cNvPr>
          <p:cNvSpPr txBox="1"/>
          <p:nvPr/>
        </p:nvSpPr>
        <p:spPr>
          <a:xfrm>
            <a:off x="2646741" y="3650660"/>
            <a:ext cx="7619999" cy="98488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600"/>
              </a:spcAft>
            </a:pP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原資料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$Geometry=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原資料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$Geometry)</a:t>
            </a:r>
            <a:endParaRPr lang="zh-TW" altLang="zh-TW" sz="2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Bef>
                <a:spcPts val="600"/>
              </a:spcBef>
              <a:spcAft>
                <a:spcPts val="1000"/>
              </a:spcAft>
            </a:pP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原資料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原資料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=)</a:t>
            </a:r>
            <a:endParaRPr lang="zh-TW" altLang="zh-TW" sz="2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6D04437-7988-7F1D-5391-2E70B2849CD6}"/>
              </a:ext>
            </a:extLst>
          </p:cNvPr>
          <p:cNvSpPr txBox="1"/>
          <p:nvPr/>
        </p:nvSpPr>
        <p:spPr>
          <a:xfrm>
            <a:off x="4861593" y="2361131"/>
            <a:ext cx="31902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轉換為 </a:t>
            </a:r>
            <a:r>
              <a:rPr lang="en-US" altLang="zh-TW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WKT </a:t>
            </a:r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格式後，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接下來就一樣了！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755319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34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6BA2C52-352C-0828-BDDC-9D464D31CC4A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BFD4FB2-0E90-F3F9-7F23-1D7D318EC172}"/>
              </a:ext>
            </a:extLst>
          </p:cNvPr>
          <p:cNvSpPr txBox="1"/>
          <p:nvPr/>
        </p:nvSpPr>
        <p:spPr>
          <a:xfrm>
            <a:off x="357318" y="1379379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匯入文字格式（經緯度欄位）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E8DB097-974D-5CC0-255C-69F7A55D64F5}"/>
              </a:ext>
            </a:extLst>
          </p:cNvPr>
          <p:cNvSpPr txBox="1"/>
          <p:nvPr/>
        </p:nvSpPr>
        <p:spPr>
          <a:xfrm>
            <a:off x="2277486" y="2361131"/>
            <a:ext cx="76370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請使用資料夾中 </a:t>
            </a:r>
            <a:r>
              <a:rPr lang="en-US" altLang="zh-TW" sz="2000" b="1" dirty="0" err="1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csv_files</a:t>
            </a:r>
            <a:r>
              <a:rPr lang="en-US" altLang="zh-TW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/hsinchu_scenicSpot.csv</a:t>
            </a:r>
            <a:r>
              <a:rPr lang="zh-TW" altLang="en-US" sz="20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的文字檔</a:t>
            </a:r>
            <a:endParaRPr lang="en-US" altLang="zh-TW" sz="20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637A202-9D74-C4C0-C1FD-4D44F32599B2}"/>
              </a:ext>
            </a:extLst>
          </p:cNvPr>
          <p:cNvSpPr txBox="1"/>
          <p:nvPr/>
        </p:nvSpPr>
        <p:spPr>
          <a:xfrm>
            <a:off x="995424" y="3256637"/>
            <a:ext cx="10461996" cy="2395528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</a:t>
            </a: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csv</a:t>
            </a:r>
            <a:r>
              <a:rPr lang="zh-TW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檔案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=read.</a:t>
            </a: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csv("./data/</a:t>
            </a: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csv_files</a:t>
            </a: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/hsinchu_scenicSpot.csv")</a:t>
            </a:r>
            <a:endParaRPr lang="zh-TW" altLang="zh-TW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新增</a:t>
            </a: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WKT</a:t>
            </a:r>
            <a:r>
              <a:rPr lang="zh-TW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文字向量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=mutate(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8001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Geometry=paste("POINT(",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PositionLon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" ",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PositionLat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")"))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63182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35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74EDE08-6ECD-0BB3-77FF-0C9028BC59E7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A5ABB1B-81D4-AAB2-0048-3B7C04D5DF4F}"/>
              </a:ext>
            </a:extLst>
          </p:cNvPr>
          <p:cNvSpPr txBox="1"/>
          <p:nvPr/>
        </p:nvSpPr>
        <p:spPr>
          <a:xfrm>
            <a:off x="357318" y="1379379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匯入文字格式（經緯度欄位）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7E0AD3F-CA1C-45F8-B145-5E584FE451CC}"/>
              </a:ext>
            </a:extLst>
          </p:cNvPr>
          <p:cNvSpPr txBox="1"/>
          <p:nvPr/>
        </p:nvSpPr>
        <p:spPr>
          <a:xfrm>
            <a:off x="357318" y="2255912"/>
            <a:ext cx="8917861" cy="3580467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將</a:t>
            </a: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Geometry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欄位轉變為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hsinchu_scenicSpot$Geometry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st_as_sfc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hsinchu_scenicSpot$Geometry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建立</a:t>
            </a: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st_sf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=4326)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資料型態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"sf"         "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data.frame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D050907-B2A5-5CAA-1BEE-101DD9D38F05}"/>
              </a:ext>
            </a:extLst>
          </p:cNvPr>
          <p:cNvSpPr/>
          <p:nvPr/>
        </p:nvSpPr>
        <p:spPr>
          <a:xfrm>
            <a:off x="660300" y="5455471"/>
            <a:ext cx="3680205" cy="357758"/>
          </a:xfrm>
          <a:prstGeom prst="roundRect">
            <a:avLst>
              <a:gd name="adj" fmla="val 19986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8464704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36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00CC475-F2F6-1F46-3C19-AC2440966F2C}"/>
              </a:ext>
            </a:extLst>
          </p:cNvPr>
          <p:cNvSpPr txBox="1"/>
          <p:nvPr/>
        </p:nvSpPr>
        <p:spPr>
          <a:xfrm>
            <a:off x="274320" y="1902599"/>
            <a:ext cx="10174340" cy="4837222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16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前六筆資料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hsinchu_scenicSpot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6 features and 4 fields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POINT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120.9139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24.76312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120.9771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24.80947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Geodetic CRS:  WGS 84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            ID               Name  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PositionLat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PositionLon</a:t>
            </a:r>
            <a:r>
              <a:rPr lang="zh-TW" altLang="en-US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Geometry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C1_376580000A_000101 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新竹公園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中山公園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    24.80125    120.9771</a:t>
            </a:r>
            <a:r>
              <a:rPr lang="zh-TW" altLang="en-US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 (120.9771 24.80125)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C1_376580000A_000029             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進士第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24.80947    120.9653</a:t>
            </a:r>
            <a:r>
              <a:rPr lang="zh-TW" altLang="en-US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 (120.9653 24.80947)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C1_376580000A_000037         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楊氏節孝坊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24.80311    120.9646</a:t>
            </a:r>
            <a:r>
              <a:rPr lang="zh-TW" altLang="en-US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 (120.9646 24.80311)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C1_376580000A_000045         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香山火車站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24.76312    120.9139</a:t>
            </a:r>
            <a:r>
              <a:rPr lang="zh-TW" altLang="en-US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 (120.9139 24.76312)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C1_376580000A_000085       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于飛島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鳥島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    24.77494    120.9718</a:t>
            </a:r>
            <a:r>
              <a:rPr lang="zh-TW" altLang="en-US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 (120.9718 24.77494)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C1_376580000A_000079   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十草原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櫻花草原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    24.76732    120.9379</a:t>
            </a:r>
            <a:r>
              <a:rPr lang="zh-TW" altLang="en-US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 (120.9379 24.76732)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9103EEE-EE0D-FB2A-A831-7116AC5F6C86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讀取地理資料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2F509D5-8FD1-4C15-780E-8B484D833086}"/>
              </a:ext>
            </a:extLst>
          </p:cNvPr>
          <p:cNvSpPr txBox="1"/>
          <p:nvPr/>
        </p:nvSpPr>
        <p:spPr>
          <a:xfrm>
            <a:off x="357318" y="1379379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匯入文字格式（經緯度欄位）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BD54517-7C70-C7DD-4744-840FB6E45675}"/>
              </a:ext>
            </a:extLst>
          </p:cNvPr>
          <p:cNvSpPr/>
          <p:nvPr/>
        </p:nvSpPr>
        <p:spPr>
          <a:xfrm>
            <a:off x="528221" y="4016633"/>
            <a:ext cx="2722980" cy="321687"/>
          </a:xfrm>
          <a:prstGeom prst="roundRect">
            <a:avLst>
              <a:gd name="adj" fmla="val 19986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D5CE702-2401-3F6E-9E64-84A55EC2A0D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68"/>
          <a:stretch/>
        </p:blipFill>
        <p:spPr bwMode="auto">
          <a:xfrm>
            <a:off x="7750146" y="136524"/>
            <a:ext cx="4572217" cy="398843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198254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37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69461D1-025A-3E56-B884-383C1222C543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6DA8527-B09F-243D-E6B4-D19DBF97919A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查詢座標參考系統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5AC2CFE-A027-7BF7-89DE-B2E25C8CE362}"/>
              </a:ext>
            </a:extLst>
          </p:cNvPr>
          <p:cNvSpPr txBox="1"/>
          <p:nvPr/>
        </p:nvSpPr>
        <p:spPr>
          <a:xfrm>
            <a:off x="357318" y="2266237"/>
            <a:ext cx="2209800" cy="4616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st_crs</a:t>
            </a:r>
            <a:r>
              <a:rPr lang="en-US" altLang="zh-TW" sz="24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24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b="1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D73FB4C-5C92-16D8-02FD-FAB134A228B7}"/>
              </a:ext>
            </a:extLst>
          </p:cNvPr>
          <p:cNvSpPr txBox="1"/>
          <p:nvPr/>
        </p:nvSpPr>
        <p:spPr>
          <a:xfrm>
            <a:off x="5209928" y="51152"/>
            <a:ext cx="4612252" cy="6755696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st_crs</a:t>
            </a:r>
            <a:r>
              <a:rPr lang="en-US" altLang="zh-TW" sz="1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1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Coordinate Reference System: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User </a:t>
            </a:r>
            <a:r>
              <a:rPr lang="en-US" altLang="zh-TW" sz="9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input:</a:t>
            </a: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EPSG:2193 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</a:t>
            </a:r>
            <a:r>
              <a:rPr lang="en-US" altLang="zh-TW" sz="9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wkt</a:t>
            </a:r>
            <a:r>
              <a:rPr lang="en-US" altLang="zh-TW" sz="9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PROJCS["NZGD2000 / New Zealand Transverse Mercator 2000",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GEOGCS["NZGD2000",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DATUM["New_Zealand_Geodetic_Datum_2000",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    SPHEROID["GRS 1980",6378137,298.257222101,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        AUTHORITY["EPSG","7019"]],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    TOWGS84[0,0,0,0,0,0,0],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    AUTHORITY["EPSG","6167"]],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PRIMEM["Greenwich",0,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    AUTHORITY["EPSG","8901"]],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UNIT["degree",0.0174532925199433,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    AUTHORITY["EPSG","9122"]],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AUTHORITY["EPSG","4167"]],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PROJECTION["</a:t>
            </a:r>
            <a:r>
              <a:rPr lang="en-US" altLang="zh-TW" sz="9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Transverse_Mercator</a:t>
            </a: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PARAMETER["latitude_of_origin",0],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PARAMETER["central_meridian",173],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PARAMETER["scale_factor",0.9996],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PARAMETER["false_easting",1600000],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PARAMETER["false_northing",10000000],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UNIT["metre",1,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AUTHORITY["EPSG","9001"]],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AUTHORITY["EPSG","2193"]]</a:t>
            </a:r>
            <a:endParaRPr lang="zh-TW" altLang="zh-TW" sz="105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09877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38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69E5F8F-B15C-CDF0-8BCF-2913DCA56CE3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0C98C84-3723-D09F-EA36-B4968D86375C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查詢座標參考系統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DC150C-9908-5D81-A12E-B723329704C9}"/>
              </a:ext>
            </a:extLst>
          </p:cNvPr>
          <p:cNvSpPr txBox="1"/>
          <p:nvPr/>
        </p:nvSpPr>
        <p:spPr>
          <a:xfrm>
            <a:off x="357318" y="2266237"/>
            <a:ext cx="2477322" cy="4616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st_crs</a:t>
            </a:r>
            <a:r>
              <a:rPr lang="en-US" altLang="zh-TW" sz="24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24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)$</a:t>
            </a:r>
            <a:endParaRPr lang="zh-TW" altLang="zh-TW" sz="2400" b="1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ACE94CC4-5BCE-A14A-D67E-AAE6CEEF2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437442"/>
              </p:ext>
            </p:extLst>
          </p:nvPr>
        </p:nvGraphicFramePr>
        <p:xfrm>
          <a:off x="1129246" y="2911474"/>
          <a:ext cx="10282826" cy="3550153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2062289">
                  <a:extLst>
                    <a:ext uri="{9D8B030D-6E8A-4147-A177-3AD203B41FA5}">
                      <a16:colId xmlns:a16="http://schemas.microsoft.com/office/drawing/2014/main" val="611965194"/>
                    </a:ext>
                  </a:extLst>
                </a:gridCol>
                <a:gridCol w="1905888">
                  <a:extLst>
                    <a:ext uri="{9D8B030D-6E8A-4147-A177-3AD203B41FA5}">
                      <a16:colId xmlns:a16="http://schemas.microsoft.com/office/drawing/2014/main" val="3868605965"/>
                    </a:ext>
                  </a:extLst>
                </a:gridCol>
                <a:gridCol w="1553361">
                  <a:extLst>
                    <a:ext uri="{9D8B030D-6E8A-4147-A177-3AD203B41FA5}">
                      <a16:colId xmlns:a16="http://schemas.microsoft.com/office/drawing/2014/main" val="306306861"/>
                    </a:ext>
                  </a:extLst>
                </a:gridCol>
                <a:gridCol w="2462394">
                  <a:extLst>
                    <a:ext uri="{9D8B030D-6E8A-4147-A177-3AD203B41FA5}">
                      <a16:colId xmlns:a16="http://schemas.microsoft.com/office/drawing/2014/main" val="3455774409"/>
                    </a:ext>
                  </a:extLst>
                </a:gridCol>
                <a:gridCol w="2298894">
                  <a:extLst>
                    <a:ext uri="{9D8B030D-6E8A-4147-A177-3AD203B41FA5}">
                      <a16:colId xmlns:a16="http://schemas.microsoft.com/office/drawing/2014/main" val="2692827377"/>
                    </a:ext>
                  </a:extLst>
                </a:gridCol>
              </a:tblGrid>
              <a:tr h="316629">
                <a:tc rowSpan="2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st_crs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b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</a:b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參數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意義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資料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808039"/>
                  </a:ext>
                </a:extLst>
              </a:tr>
              <a:tr h="38386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us_states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nz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taipei_boundary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1670498"/>
                  </a:ext>
                </a:extLst>
              </a:tr>
              <a:tr h="949886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$Name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座標參考系統</a:t>
                      </a:r>
                      <a:br>
                        <a:rPr lang="en-US" alt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</a:b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名稱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NAD83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NZGD2000 / New Zealand Transverse Mercator 2000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TWD97 / TM2 zone 121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1598239"/>
                  </a:ext>
                </a:extLst>
              </a:tr>
              <a:tr h="63325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$epsg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座標參考系統</a:t>
                      </a:r>
                      <a:r>
                        <a:rPr lang="en-US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EPSG</a:t>
                      </a: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代碼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4269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2193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3826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743572"/>
                  </a:ext>
                </a:extLst>
              </a:tr>
              <a:tr h="63325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$IsGeographic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是否為</a:t>
                      </a:r>
                      <a:br>
                        <a:rPr lang="en-US" alt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</a:b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地理座標系統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TRUE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FALSE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FALSE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348889"/>
                  </a:ext>
                </a:extLst>
              </a:tr>
              <a:tr h="633258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$units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座標參考系統</a:t>
                      </a:r>
                      <a:br>
                        <a:rPr lang="en-US" alt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</a:br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單位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NULL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m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m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9776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2519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39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78A60AD-6027-93B9-9D11-FE6A74118C0F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B8442A4-B19D-CC3B-E5F6-2C2493F3F47D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轉換座標參考系統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F090916-5493-42F9-FA82-EC7AC82EAF78}"/>
              </a:ext>
            </a:extLst>
          </p:cNvPr>
          <p:cNvSpPr txBox="1"/>
          <p:nvPr/>
        </p:nvSpPr>
        <p:spPr>
          <a:xfrm>
            <a:off x="3414565" y="1086137"/>
            <a:ext cx="8542020" cy="545277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先查看</a:t>
            </a:r>
            <a:r>
              <a:rPr lang="en-US" altLang="zh-TW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zh-TW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6 features and 2 fields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POINT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1204143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5048309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1389460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5168749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b="1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Projected CRS: NZGD2000 / New Zealand Transverse Mercator 2000</a:t>
            </a:r>
            <a:endParaRPr lang="zh-TW" altLang="zh-TW" sz="2000" kern="100" dirty="0">
              <a:solidFill>
                <a:srgbClr val="FF000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t50_fid elevation                geometry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2353944      2723 POINT (1204143 5049971)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2354404      2820 POINT (1234725 5048309)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2354405      2830 POINT (1235915 5048745)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2369113      3033 POINT (1259702 5076570)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2362630      2749 POINT (1378170 5158491)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2362814      2822 POINT (1389460 5168749)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432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15564A7-BB07-5A73-4A02-FE4154C8FC62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簡單圖徵概念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6CC7E8E-4FD1-4768-3E3B-E70325D0DF8D}"/>
              </a:ext>
            </a:extLst>
          </p:cNvPr>
          <p:cNvSpPr txBox="1"/>
          <p:nvPr/>
        </p:nvSpPr>
        <p:spPr>
          <a:xfrm>
            <a:off x="5579841" y="3613461"/>
            <a:ext cx="192585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一</a:t>
            </a:r>
            <a:r>
              <a:rPr lang="zh-TW" altLang="en-US" sz="2200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組</a:t>
            </a:r>
            <a:r>
              <a:rPr lang="zh-TW" altLang="en-US" sz="22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空間資料</a:t>
            </a:r>
            <a:endParaRPr lang="zh-TW" altLang="en-US" sz="22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9AE6AF4B-8A7B-7791-D511-3775A31802E7}"/>
              </a:ext>
            </a:extLst>
          </p:cNvPr>
          <p:cNvSpPr/>
          <p:nvPr/>
        </p:nvSpPr>
        <p:spPr>
          <a:xfrm>
            <a:off x="8601222" y="3517877"/>
            <a:ext cx="2584938" cy="2838473"/>
          </a:xfrm>
          <a:prstGeom prst="roundRect">
            <a:avLst>
              <a:gd name="adj" fmla="val 7864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35EAB1A-C02E-5709-0D14-0BDC751FC60D}"/>
              </a:ext>
            </a:extLst>
          </p:cNvPr>
          <p:cNvSpPr txBox="1"/>
          <p:nvPr/>
        </p:nvSpPr>
        <p:spPr>
          <a:xfrm>
            <a:off x="5579841" y="1613660"/>
            <a:ext cx="524866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zh-TW" sz="22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地理資訊系統中資料結構的基礎</a:t>
            </a:r>
            <a:endParaRPr lang="en-US" altLang="zh-TW" sz="2200" dirty="0">
              <a:effectLst/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完整的地理資料格式（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e.g.,  </a:t>
            </a:r>
            <a:r>
              <a:rPr lang="en-US" altLang="zh-TW" sz="18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）</a:t>
            </a:r>
            <a:endParaRPr lang="en-US" altLang="zh-TW" sz="2200" dirty="0"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空間資料 </a:t>
            </a:r>
            <a:r>
              <a:rPr lang="en-US" altLang="zh-TW" sz="22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+</a:t>
            </a:r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屬性資料</a:t>
            </a:r>
            <a:endParaRPr lang="zh-TW" altLang="en-US" sz="22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EA1A9EE-DB21-AB12-93F9-8264868F2D3B}"/>
              </a:ext>
            </a:extLst>
          </p:cNvPr>
          <p:cNvSpPr/>
          <p:nvPr/>
        </p:nvSpPr>
        <p:spPr>
          <a:xfrm>
            <a:off x="985422" y="1642916"/>
            <a:ext cx="4379058" cy="104948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</a:t>
            </a: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Simple Features</a:t>
            </a:r>
            <a:r>
              <a:rPr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(sf)</a:t>
            </a:r>
            <a:endParaRPr lang="zh-TW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30AD81A-A1D4-D401-A541-87549E513EA5}"/>
              </a:ext>
            </a:extLst>
          </p:cNvPr>
          <p:cNvSpPr/>
          <p:nvPr/>
        </p:nvSpPr>
        <p:spPr>
          <a:xfrm>
            <a:off x="985422" y="3304163"/>
            <a:ext cx="4379058" cy="104948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</a:t>
            </a: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向量</a:t>
            </a: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Simple Feature</a:t>
            </a:r>
            <a:r>
              <a:rPr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Columns</a:t>
            </a:r>
            <a:r>
              <a:rPr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(</a:t>
            </a:r>
            <a:r>
              <a:rPr lang="en-US" altLang="zh-TW" sz="20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sfc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)</a:t>
            </a:r>
            <a:endParaRPr lang="zh-TW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C6F6866-E2CF-58B1-52AD-767044913B6B}"/>
              </a:ext>
            </a:extLst>
          </p:cNvPr>
          <p:cNvSpPr/>
          <p:nvPr/>
        </p:nvSpPr>
        <p:spPr>
          <a:xfrm>
            <a:off x="985422" y="4965410"/>
            <a:ext cx="4379058" cy="104948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</a:t>
            </a: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幾何元素</a:t>
            </a:r>
            <a:endParaRPr lang="en-US" altLang="zh-TW" sz="2800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Simple Feature Geometries</a:t>
            </a:r>
            <a:r>
              <a:rPr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(</a:t>
            </a:r>
            <a:r>
              <a:rPr lang="en-US" altLang="zh-TW" sz="20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sfg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)</a:t>
            </a:r>
            <a:endParaRPr lang="zh-TW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ACDDFCA-F365-9135-D90C-1AAD6E25AADA}"/>
              </a:ext>
            </a:extLst>
          </p:cNvPr>
          <p:cNvSpPr txBox="1"/>
          <p:nvPr/>
        </p:nvSpPr>
        <p:spPr>
          <a:xfrm>
            <a:off x="5579841" y="5274708"/>
            <a:ext cx="192585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200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一</a:t>
            </a:r>
            <a:r>
              <a:rPr lang="zh-TW" altLang="en-US" sz="2200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筆</a:t>
            </a:r>
            <a:r>
              <a:rPr lang="zh-TW" altLang="en-US" sz="2200" dirty="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空間資料</a:t>
            </a:r>
            <a:endParaRPr lang="zh-TW" altLang="en-US" sz="2200" dirty="0"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11" name="箭號: 向上 10">
            <a:extLst>
              <a:ext uri="{FF2B5EF4-FFF2-40B4-BE49-F238E27FC236}">
                <a16:creationId xmlns:a16="http://schemas.microsoft.com/office/drawing/2014/main" id="{19115D60-3B83-1CED-D2CF-FFD489980694}"/>
              </a:ext>
            </a:extLst>
          </p:cNvPr>
          <p:cNvSpPr/>
          <p:nvPr/>
        </p:nvSpPr>
        <p:spPr>
          <a:xfrm>
            <a:off x="2884683" y="2692400"/>
            <a:ext cx="580535" cy="611763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箭號: 向上 11">
            <a:extLst>
              <a:ext uri="{FF2B5EF4-FFF2-40B4-BE49-F238E27FC236}">
                <a16:creationId xmlns:a16="http://schemas.microsoft.com/office/drawing/2014/main" id="{AE85E55A-DCE3-695E-35DD-DC3CB7C4F67D}"/>
              </a:ext>
            </a:extLst>
          </p:cNvPr>
          <p:cNvSpPr/>
          <p:nvPr/>
        </p:nvSpPr>
        <p:spPr>
          <a:xfrm>
            <a:off x="2884683" y="4353647"/>
            <a:ext cx="580535" cy="611763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FDBA380-AFB8-BB94-C560-8E8C0DC5B0D8}"/>
              </a:ext>
            </a:extLst>
          </p:cNvPr>
          <p:cNvSpPr txBox="1"/>
          <p:nvPr/>
        </p:nvSpPr>
        <p:spPr>
          <a:xfrm>
            <a:off x="9217730" y="4978349"/>
            <a:ext cx="15247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sf </a:t>
            </a:r>
            <a:r>
              <a:rPr lang="zh-TW" altLang="en-US" sz="2400" b="1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</a:rPr>
              <a:t>可指：</a:t>
            </a:r>
            <a:endParaRPr lang="zh-TW" altLang="en-US" sz="24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810205C-1510-20FF-8D5B-1567C73E460F}"/>
              </a:ext>
            </a:extLst>
          </p:cNvPr>
          <p:cNvSpPr txBox="1"/>
          <p:nvPr/>
        </p:nvSpPr>
        <p:spPr>
          <a:xfrm>
            <a:off x="9327499" y="3650205"/>
            <a:ext cx="118311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200"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zh-TW" altLang="en-US" b="1" dirty="0"/>
              <a:t>注意 </a:t>
            </a:r>
            <a:r>
              <a:rPr lang="en-US" altLang="zh-TW" b="1" dirty="0"/>
              <a:t>!!</a:t>
            </a:r>
            <a:endParaRPr lang="zh-TW" altLang="en-US" b="1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143857BD-242B-37D0-84A1-4F2F1ECBF162}"/>
              </a:ext>
            </a:extLst>
          </p:cNvPr>
          <p:cNvSpPr txBox="1"/>
          <p:nvPr/>
        </p:nvSpPr>
        <p:spPr>
          <a:xfrm>
            <a:off x="8782136" y="4081092"/>
            <a:ext cx="22287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imple </a:t>
            </a:r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F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eatures</a:t>
            </a:r>
            <a:endParaRPr lang="zh-TW" altLang="en-US" sz="20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DC7BCB8E-9DA7-D610-4E71-A8C7D87A9B6B}"/>
              </a:ext>
            </a:extLst>
          </p:cNvPr>
          <p:cNvSpPr txBox="1"/>
          <p:nvPr/>
        </p:nvSpPr>
        <p:spPr>
          <a:xfrm>
            <a:off x="8782136" y="4406499"/>
            <a:ext cx="22287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hape</a:t>
            </a:r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f</a:t>
            </a:r>
            <a:r>
              <a:rPr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ile</a:t>
            </a:r>
            <a:endParaRPr lang="zh-TW" altLang="en-US" sz="2000" dirty="0"/>
          </a:p>
        </p:txBody>
      </p:sp>
      <p:sp>
        <p:nvSpPr>
          <p:cNvPr id="18" name="乘號 17">
            <a:extLst>
              <a:ext uri="{FF2B5EF4-FFF2-40B4-BE49-F238E27FC236}">
                <a16:creationId xmlns:a16="http://schemas.microsoft.com/office/drawing/2014/main" id="{2BE9E1AD-F8EA-2EBE-7F87-A3E3AE901665}"/>
              </a:ext>
            </a:extLst>
          </p:cNvPr>
          <p:cNvSpPr/>
          <p:nvPr/>
        </p:nvSpPr>
        <p:spPr>
          <a:xfrm>
            <a:off x="9465372" y="4319880"/>
            <a:ext cx="907372" cy="619000"/>
          </a:xfrm>
          <a:prstGeom prst="mathMultiply">
            <a:avLst>
              <a:gd name="adj1" fmla="val 6425"/>
            </a:avLst>
          </a:prstGeom>
          <a:solidFill>
            <a:srgbClr val="FF000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71842484-763B-7E08-B1F3-09CD981172E6}"/>
              </a:ext>
            </a:extLst>
          </p:cNvPr>
          <p:cNvSpPr txBox="1"/>
          <p:nvPr/>
        </p:nvSpPr>
        <p:spPr>
          <a:xfrm>
            <a:off x="8648212" y="5451086"/>
            <a:ext cx="25961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0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簡單圖徵（資料格式）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362F475-AFE1-4BA0-F0E9-EC9BDF8A659F}"/>
              </a:ext>
            </a:extLst>
          </p:cNvPr>
          <p:cNvSpPr txBox="1"/>
          <p:nvPr/>
        </p:nvSpPr>
        <p:spPr>
          <a:xfrm>
            <a:off x="9079272" y="5851061"/>
            <a:ext cx="16288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0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R</a:t>
            </a:r>
            <a:r>
              <a:rPr lang="zh-TW" altLang="en-US" sz="2000" dirty="0">
                <a:solidFill>
                  <a:srgbClr val="002060"/>
                </a:solidFill>
                <a:effectLst/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套件名稱</a:t>
            </a:r>
          </a:p>
        </p:txBody>
      </p:sp>
    </p:spTree>
    <p:extLst>
      <p:ext uri="{BB962C8B-B14F-4D97-AF65-F5344CB8AC3E}">
        <p14:creationId xmlns:p14="http://schemas.microsoft.com/office/powerpoint/2010/main" val="3667590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40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C9207E7-C288-48A9-AC5D-1B1C4F5C2AFC}"/>
              </a:ext>
            </a:extLst>
          </p:cNvPr>
          <p:cNvSpPr txBox="1"/>
          <p:nvPr/>
        </p:nvSpPr>
        <p:spPr>
          <a:xfrm>
            <a:off x="2590800" y="3232844"/>
            <a:ext cx="7548880" cy="2144177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轉換座標參考系統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nz_height_4326=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st_transform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=4326)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nz_height_4326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head(nz_height_4326)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EC0B8A6-D9F8-EB42-3055-9E672A32117A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5677D6F-3D35-E37C-F3B6-5352F152A392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轉換座標參考系統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F767924-9DAA-3D49-A7B0-7016A05E7450}"/>
              </a:ext>
            </a:extLst>
          </p:cNvPr>
          <p:cNvSpPr txBox="1"/>
          <p:nvPr/>
        </p:nvSpPr>
        <p:spPr>
          <a:xfrm>
            <a:off x="357318" y="2266237"/>
            <a:ext cx="2477322" cy="4616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r>
              <a:rPr lang="en-US" altLang="zh-TW" sz="2400" b="1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st_transform</a:t>
            </a:r>
            <a:r>
              <a:rPr lang="en-US" altLang="zh-TW" sz="2400" b="1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537398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41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A55DFCF-4BE4-3B4A-7888-C3217F43606D}"/>
              </a:ext>
            </a:extLst>
          </p:cNvPr>
          <p:cNvSpPr txBox="1"/>
          <p:nvPr/>
        </p:nvSpPr>
        <p:spPr>
          <a:xfrm>
            <a:off x="3302000" y="1068516"/>
            <a:ext cx="8747760" cy="5206554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nz_height_4326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head(nz_height_4326)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6 features and 2 fields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POINT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168.013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-44.6257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170.391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-43.6045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b="1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Geodetic CRS:  WGS 84</a:t>
            </a:r>
            <a:endParaRPr lang="zh-TW" altLang="zh-TW" sz="1600" kern="100" dirty="0">
              <a:solidFill>
                <a:srgbClr val="FF000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t50_fid elevation                   geometry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2353944      2723  POINT (168.0125 -44.5946)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2354404      2820 POINT (168.3954 -44.62567)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2354405      2830 POINT (168.4106 -44.62236)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2369113      3033 POINT (168.7279 -44.38421)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2362630      2749 POINT (170.2473 -43.69345)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2362814      2822 POINT (170.3913 -43.60447)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D8B5179-4E24-4C4C-6ABA-D30AE35B20C1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座標參考系統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C9E2B4E-6BD6-1D87-8B66-31FA916D02E3}"/>
              </a:ext>
            </a:extLst>
          </p:cNvPr>
          <p:cNvSpPr txBox="1"/>
          <p:nvPr/>
        </p:nvSpPr>
        <p:spPr>
          <a:xfrm>
            <a:off x="357318" y="1379379"/>
            <a:ext cx="3057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轉換座標參考系統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3F0A38D-5342-E017-2DBD-28A1434FD484}"/>
              </a:ext>
            </a:extLst>
          </p:cNvPr>
          <p:cNvSpPr txBox="1"/>
          <p:nvPr/>
        </p:nvSpPr>
        <p:spPr>
          <a:xfrm>
            <a:off x="357318" y="2266237"/>
            <a:ext cx="2477322" cy="4616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r>
              <a:rPr lang="en-US" altLang="zh-TW" sz="2400" b="1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st_transform</a:t>
            </a:r>
            <a:r>
              <a:rPr lang="en-US" altLang="zh-TW" sz="2400" b="1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848441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42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A55DFCF-4BE4-3B4A-7888-C3217F43606D}"/>
              </a:ext>
            </a:extLst>
          </p:cNvPr>
          <p:cNvSpPr txBox="1"/>
          <p:nvPr/>
        </p:nvSpPr>
        <p:spPr>
          <a:xfrm>
            <a:off x="1320800" y="2102966"/>
            <a:ext cx="9550400" cy="3801041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en-US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移除</a:t>
            </a:r>
            <a:r>
              <a:rPr lang="en-US" altLang="zh-TW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zh-TW" altLang="en-US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資料中的空間資料</a:t>
            </a:r>
            <a:endParaRPr lang="en-US" altLang="zh-TW" b="1" i="1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st_drop_geometry</a:t>
            </a: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========================================================================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GEOID          NAME   REGION               AREA total_pop_10 total_pop_15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    01      Alabama    South   133709.273 [km^2]      4712651      4830620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    04      Arizona     West   295281.255 [km^2]      6246816      6641928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    08     Colorado     West   269573.058 [km^2]      4887061      5278906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    09  Connecticut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Norteast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12976.588 [km^2]      3545837      3593222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    12      Florida    South   151052.005 [km^2]     18511620     19645772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    13      Georgia    South   152725.214 [km^2]      9468815     10006693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D8B5179-4E24-4C4C-6ABA-D30AE35B20C1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移除空間資料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3F0A38D-5342-E017-2DBD-28A1434FD484}"/>
              </a:ext>
            </a:extLst>
          </p:cNvPr>
          <p:cNvSpPr txBox="1"/>
          <p:nvPr/>
        </p:nvSpPr>
        <p:spPr>
          <a:xfrm>
            <a:off x="4450939" y="1281074"/>
            <a:ext cx="3290122" cy="4616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r>
              <a:rPr lang="en-US" altLang="zh-TW" sz="2400" b="1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</a:t>
            </a:r>
            <a:r>
              <a:rPr lang="en-US" altLang="zh-TW" sz="2400" b="1" spc="15" dirty="0" err="1">
                <a:solidFill>
                  <a:srgbClr val="333333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drop_geometry</a:t>
            </a:r>
            <a:r>
              <a:rPr lang="en-US" altLang="zh-TW" sz="2400" b="1" spc="15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135395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43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39375BA-C616-8951-D237-C6D1E94A83AE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地理資料輸出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7405AF1-89A7-7AB8-145A-CFDE5A1687B3}"/>
              </a:ext>
            </a:extLst>
          </p:cNvPr>
          <p:cNvSpPr txBox="1"/>
          <p:nvPr/>
        </p:nvSpPr>
        <p:spPr>
          <a:xfrm>
            <a:off x="357318" y="1379379"/>
            <a:ext cx="4840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地理資料格式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15B97C0-9B1E-8468-ABD0-8DA573BD1533}"/>
              </a:ext>
            </a:extLst>
          </p:cNvPr>
          <p:cNvSpPr txBox="1"/>
          <p:nvPr/>
        </p:nvSpPr>
        <p:spPr>
          <a:xfrm>
            <a:off x="4307411" y="2099521"/>
            <a:ext cx="3845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Shapefile </a:t>
            </a:r>
            <a:r>
              <a:rPr lang="zh-TW" altLang="en-US" sz="28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有何缺點？</a:t>
            </a:r>
            <a:endParaRPr lang="en-US" altLang="zh-TW" sz="28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C3583CA-2CC1-F890-A3E8-3E8B0C6B1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2902" y="3090881"/>
            <a:ext cx="9636298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至少需有三個基本檔案，即「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.</a:t>
            </a:r>
            <a:r>
              <a:rPr lang="en-US" altLang="zh-TW" sz="24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shp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」、「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.</a:t>
            </a:r>
            <a:r>
              <a:rPr lang="en-US" altLang="zh-TW" sz="24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dbf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」、「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.</a:t>
            </a:r>
            <a:r>
              <a:rPr lang="en-US" altLang="zh-TW" sz="24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prj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」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最多僅能儲存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255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個欄位（屬性資料）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儲存容量上限為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2GB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屬性欄位名稱最多不得超過</a:t>
            </a:r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10</a:t>
            </a:r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個字元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918B4FA-ECE3-9027-2553-1BD05C9404EC}"/>
              </a:ext>
            </a:extLst>
          </p:cNvPr>
          <p:cNvSpPr txBox="1"/>
          <p:nvPr/>
        </p:nvSpPr>
        <p:spPr>
          <a:xfrm>
            <a:off x="3221704" y="5359514"/>
            <a:ext cx="61798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實務上還有很多儲存地理資料的格式</a:t>
            </a:r>
            <a:endParaRPr lang="en-US" altLang="zh-TW" sz="28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971321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44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12F01D9-645E-E5D5-C38F-88DC74D8B256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地理資料輸出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C0CF437-18A8-2194-3CDB-02EB2CCDA476}"/>
              </a:ext>
            </a:extLst>
          </p:cNvPr>
          <p:cNvSpPr txBox="1"/>
          <p:nvPr/>
        </p:nvSpPr>
        <p:spPr>
          <a:xfrm>
            <a:off x="357318" y="1379379"/>
            <a:ext cx="48403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地理資料格式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en-US" altLang="zh-TW" sz="28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GeoJSON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.</a:t>
            </a:r>
            <a:r>
              <a:rPr lang="en-US" altLang="zh-TW" sz="28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geojson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59CA45D-E0CA-F332-883F-05E9A7FECF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155715"/>
              </p:ext>
            </p:extLst>
          </p:nvPr>
        </p:nvGraphicFramePr>
        <p:xfrm>
          <a:off x="4778188" y="228600"/>
          <a:ext cx="5647765" cy="640080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250886">
                  <a:extLst>
                    <a:ext uri="{9D8B030D-6E8A-4147-A177-3AD203B41FA5}">
                      <a16:colId xmlns:a16="http://schemas.microsoft.com/office/drawing/2014/main" val="326644926"/>
                    </a:ext>
                  </a:extLst>
                </a:gridCol>
                <a:gridCol w="4396879">
                  <a:extLst>
                    <a:ext uri="{9D8B030D-6E8A-4147-A177-3AD203B41FA5}">
                      <a16:colId xmlns:a16="http://schemas.microsoft.com/office/drawing/2014/main" val="869395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幾何元素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GeoJSON</a:t>
                      </a:r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格式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38269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點</a:t>
                      </a:r>
                      <a:endParaRPr lang="zh-TW" sz="24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{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"type": "Point", 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"coordinates": [2, 3]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}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94153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線</a:t>
                      </a:r>
                      <a:endParaRPr lang="zh-TW" sz="24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{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"type": "LineString", 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"coordinates": [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    [2, 3], [4, 5], [6, 7]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]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}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461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TW" sz="24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面</a:t>
                      </a:r>
                      <a:endParaRPr lang="zh-TW" sz="24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l"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{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"type": "Polygon", 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"coordinates": [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    [[2, 3], [4, 5], [6, 7], [2, 3]]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l">
                        <a:spcBef>
                          <a:spcPts val="250"/>
                        </a:spcBef>
                        <a:spcAft>
                          <a:spcPts val="25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    ]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</a:endParaRPr>
                    </a:p>
                    <a:p>
                      <a:pPr indent="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}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1592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57663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45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69D2BC3-305D-59F5-973E-06D25A6484B3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地理資料輸出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A432676-A06B-9575-448F-8C78113D4B15}"/>
              </a:ext>
            </a:extLst>
          </p:cNvPr>
          <p:cNvSpPr txBox="1"/>
          <p:nvPr/>
        </p:nvSpPr>
        <p:spPr>
          <a:xfrm>
            <a:off x="357318" y="1379379"/>
            <a:ext cx="48403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地理資料格式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GPX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.</a:t>
            </a:r>
            <a:r>
              <a:rPr lang="en-US" altLang="zh-TW" sz="28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gpx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BB682B0-F66A-B89A-CC72-CB16A86BA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21" r="36860" b="40229"/>
          <a:stretch/>
        </p:blipFill>
        <p:spPr>
          <a:xfrm>
            <a:off x="4247455" y="40398"/>
            <a:ext cx="5452843" cy="6817602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218B2236-4307-9642-4552-AA37014AF2E5}"/>
              </a:ext>
            </a:extLst>
          </p:cNvPr>
          <p:cNvSpPr/>
          <p:nvPr/>
        </p:nvSpPr>
        <p:spPr>
          <a:xfrm>
            <a:off x="5142137" y="3352800"/>
            <a:ext cx="4005981" cy="319667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17929A7-3022-9ECB-8D4B-B4BB6E36B28B}"/>
              </a:ext>
            </a:extLst>
          </p:cNvPr>
          <p:cNvSpPr/>
          <p:nvPr/>
        </p:nvSpPr>
        <p:spPr>
          <a:xfrm>
            <a:off x="4779318" y="3810000"/>
            <a:ext cx="2196699" cy="319667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60F3CDC4-11EA-1769-FD9F-97636DDA28D0}"/>
              </a:ext>
            </a:extLst>
          </p:cNvPr>
          <p:cNvSpPr/>
          <p:nvPr/>
        </p:nvSpPr>
        <p:spPr>
          <a:xfrm>
            <a:off x="4779318" y="4201160"/>
            <a:ext cx="4274419" cy="319667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1B11B6E-ABDC-11C5-CA4A-C41B193C468D}"/>
              </a:ext>
            </a:extLst>
          </p:cNvPr>
          <p:cNvSpPr txBox="1"/>
          <p:nvPr/>
        </p:nvSpPr>
        <p:spPr>
          <a:xfrm>
            <a:off x="9905003" y="3281800"/>
            <a:ext cx="1674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經緯度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546F307-E524-CF87-A97E-9DBC1724AFD5}"/>
              </a:ext>
            </a:extLst>
          </p:cNvPr>
          <p:cNvSpPr txBox="1"/>
          <p:nvPr/>
        </p:nvSpPr>
        <p:spPr>
          <a:xfrm>
            <a:off x="9905003" y="3723220"/>
            <a:ext cx="1674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高度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8CA39FF-E3C2-6718-CF5C-94891553335F}"/>
              </a:ext>
            </a:extLst>
          </p:cNvPr>
          <p:cNvSpPr txBox="1"/>
          <p:nvPr/>
        </p:nvSpPr>
        <p:spPr>
          <a:xfrm>
            <a:off x="9905003" y="4130160"/>
            <a:ext cx="1674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時間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87202AC-C02D-288B-EBD0-3BBB683BD28D}"/>
              </a:ext>
            </a:extLst>
          </p:cNvPr>
          <p:cNvSpPr txBox="1"/>
          <p:nvPr/>
        </p:nvSpPr>
        <p:spPr>
          <a:xfrm>
            <a:off x="439994" y="3036607"/>
            <a:ext cx="3388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/>
              <a:t>穿戴式裝置</a:t>
            </a:r>
            <a:endParaRPr lang="en-US" altLang="zh-TW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/>
              <a:t>登山、跑步、自行車</a:t>
            </a:r>
            <a:endParaRPr lang="en-US" altLang="zh-TW" sz="2400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12D7D5C0-1F6C-CFFD-7055-E9A2FFA40E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4001" y="4844796"/>
            <a:ext cx="1191791" cy="1191791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FCBF3C31-11EA-6004-415E-B85301450D09}"/>
              </a:ext>
            </a:extLst>
          </p:cNvPr>
          <p:cNvSpPr txBox="1"/>
          <p:nvPr/>
        </p:nvSpPr>
        <p:spPr>
          <a:xfrm>
            <a:off x="2286997" y="6066175"/>
            <a:ext cx="182579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Geo Tracker</a:t>
            </a:r>
            <a:endParaRPr lang="zh-TW" altLang="en-US" sz="20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88368F8A-9699-CC8C-11A3-73A5C135D6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052" y="5230617"/>
            <a:ext cx="1825797" cy="49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685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46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1F60F1D-6C0A-7885-FBD2-33C79827759D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地理資料輸出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D05EB67-44F6-52C5-8B75-76F7CDB731CE}"/>
              </a:ext>
            </a:extLst>
          </p:cNvPr>
          <p:cNvSpPr txBox="1"/>
          <p:nvPr/>
        </p:nvSpPr>
        <p:spPr>
          <a:xfrm>
            <a:off x="357318" y="1379379"/>
            <a:ext cx="48403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地理資料格式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KML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.</a:t>
            </a:r>
            <a:r>
              <a:rPr lang="en-US" altLang="zh-TW" sz="28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kml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DE474A3-213A-9F2B-0523-1054B9FB94CC}"/>
              </a:ext>
            </a:extLst>
          </p:cNvPr>
          <p:cNvSpPr txBox="1"/>
          <p:nvPr/>
        </p:nvSpPr>
        <p:spPr>
          <a:xfrm>
            <a:off x="4361119" y="1850001"/>
            <a:ext cx="5266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en-US" altLang="zh-TW" sz="2400" dirty="0"/>
              <a:t>Google Map</a:t>
            </a:r>
            <a:r>
              <a:rPr lang="zh-TW" altLang="zh-TW" sz="2400" dirty="0"/>
              <a:t>「你的時間軸」</a:t>
            </a:r>
            <a:endParaRPr lang="zh-TW" altLang="en-US" sz="24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511EEC7-4174-2DF1-9782-79C646F6DD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995" y="2389971"/>
            <a:ext cx="8865840" cy="43315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33595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47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500234F-A136-A809-0904-2E8F5B89283E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地理資料輸出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2591B9C-09FC-B661-23FD-8BD7A712297A}"/>
              </a:ext>
            </a:extLst>
          </p:cNvPr>
          <p:cNvSpPr txBox="1"/>
          <p:nvPr/>
        </p:nvSpPr>
        <p:spPr>
          <a:xfrm>
            <a:off x="357318" y="1379379"/>
            <a:ext cx="48403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地理資料格式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KML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.</a:t>
            </a:r>
            <a:r>
              <a:rPr lang="en-US" altLang="zh-TW" sz="2800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kml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C394D75-057F-DE3C-74DF-2564C69BF5DC}"/>
              </a:ext>
            </a:extLst>
          </p:cNvPr>
          <p:cNvSpPr txBox="1"/>
          <p:nvPr/>
        </p:nvSpPr>
        <p:spPr>
          <a:xfrm>
            <a:off x="4361119" y="1850001"/>
            <a:ext cx="5266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en-US" altLang="zh-TW" sz="2400" dirty="0"/>
              <a:t>Google Map</a:t>
            </a:r>
            <a:r>
              <a:rPr lang="zh-TW" altLang="zh-TW" sz="2400" dirty="0"/>
              <a:t>「你的時間軸」</a:t>
            </a:r>
            <a:endParaRPr lang="zh-TW" altLang="en-US" sz="24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EA29717-C5E5-DEDB-979C-BEFBA1D5D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9504" y="2332639"/>
            <a:ext cx="7889709" cy="43837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089016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48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500234F-A136-A809-0904-2E8F5B89283E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地理資料輸出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2591B9C-09FC-B661-23FD-8BD7A712297A}"/>
              </a:ext>
            </a:extLst>
          </p:cNvPr>
          <p:cNvSpPr txBox="1"/>
          <p:nvPr/>
        </p:nvSpPr>
        <p:spPr>
          <a:xfrm>
            <a:off x="357318" y="1379379"/>
            <a:ext cx="4840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匯出檔案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92B0A64-45DE-4CFE-E18B-6ECF9C4CBF2F}"/>
              </a:ext>
            </a:extLst>
          </p:cNvPr>
          <p:cNvSpPr txBox="1"/>
          <p:nvPr/>
        </p:nvSpPr>
        <p:spPr>
          <a:xfrm>
            <a:off x="1051560" y="2099521"/>
            <a:ext cx="10424160" cy="523220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800" b="1" kern="10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write_sf</a:t>
            </a:r>
            <a:r>
              <a:rPr lang="en-US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地理資料</a:t>
            </a:r>
            <a:r>
              <a:rPr lang="en-US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"./</a:t>
            </a:r>
            <a:r>
              <a:rPr lang="zh-TW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資料夾</a:t>
            </a:r>
            <a:r>
              <a:rPr lang="en-US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zh-TW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地理資料檔名</a:t>
            </a:r>
            <a:r>
              <a:rPr lang="en-US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r>
              <a:rPr lang="zh-TW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資料格式</a:t>
            </a:r>
            <a:r>
              <a:rPr lang="en-US" altLang="zh-TW" sz="28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  <a:endParaRPr lang="zh-TW" altLang="zh-TW" sz="2800" b="1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DE1C79E-0FCD-1661-8D2C-D668F048D7A3}"/>
              </a:ext>
            </a:extLst>
          </p:cNvPr>
          <p:cNvSpPr txBox="1"/>
          <p:nvPr/>
        </p:nvSpPr>
        <p:spPr>
          <a:xfrm>
            <a:off x="1888464" y="3195506"/>
            <a:ext cx="8657616" cy="1733808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輸出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/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write_sf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"./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us_states_export.shp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</a:p>
          <a:p>
            <a:pPr indent="266700" latinLnBrk="1"/>
            <a:r>
              <a:rPr lang="en-US" altLang="zh-TW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==========================================================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Warning in </a:t>
            </a:r>
            <a:r>
              <a:rPr lang="en-US" altLang="zh-TW" sz="1600" kern="10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abbreviate_shapefile_names</a:t>
            </a: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(obj):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Field names abbreviated for ESRI Shapefile driver</a:t>
            </a:r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09EBD0EE-401E-C5C5-7656-77BCEAAB4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680" y="4297934"/>
            <a:ext cx="3378200" cy="247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853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49</a:t>
            </a:fld>
            <a:endParaRPr lang="zh-TW" altLang="en-US" b="1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9D099D8-4209-D833-E9A4-401326AC6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48969"/>
            <a:ext cx="12192000" cy="4503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A0FAD52-7816-ED8E-DD23-E3264F669A63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屬性資料合併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4C17482-8DF3-DC63-AF9F-0A48963C66FE}"/>
              </a:ext>
            </a:extLst>
          </p:cNvPr>
          <p:cNvSpPr txBox="1"/>
          <p:nvPr/>
        </p:nvSpPr>
        <p:spPr>
          <a:xfrm>
            <a:off x="357317" y="1379379"/>
            <a:ext cx="6829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關聯式資料庫（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Relational database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2C30770-D8F0-E0A9-57F2-E9D01EFE4F8F}"/>
              </a:ext>
            </a:extLst>
          </p:cNvPr>
          <p:cNvSpPr txBox="1"/>
          <p:nvPr/>
        </p:nvSpPr>
        <p:spPr>
          <a:xfrm>
            <a:off x="2633115" y="4602870"/>
            <a:ext cx="1138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主鍵</a:t>
            </a:r>
            <a:endParaRPr lang="en-US" altLang="zh-TW" sz="2400" dirty="0">
              <a:solidFill>
                <a:srgbClr val="FF000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797599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5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25BF18D-B0DA-9A4D-8B45-AF6F8D459049}"/>
              </a:ext>
            </a:extLst>
          </p:cNvPr>
          <p:cNvSpPr txBox="1"/>
          <p:nvPr/>
        </p:nvSpPr>
        <p:spPr>
          <a:xfrm>
            <a:off x="0" y="305294"/>
            <a:ext cx="534152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簡單圖徵幾何元素（</a:t>
            </a:r>
            <a:r>
              <a:rPr lang="en-US" altLang="zh-TW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sfg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967BDC0-C4D5-F362-183B-0C1B1A636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6483475"/>
              </p:ext>
            </p:extLst>
          </p:nvPr>
        </p:nvGraphicFramePr>
        <p:xfrm>
          <a:off x="666678" y="2116548"/>
          <a:ext cx="10858643" cy="3578193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285600">
                  <a:extLst>
                    <a:ext uri="{9D8B030D-6E8A-4147-A177-3AD203B41FA5}">
                      <a16:colId xmlns:a16="http://schemas.microsoft.com/office/drawing/2014/main" val="3432249825"/>
                    </a:ext>
                  </a:extLst>
                </a:gridCol>
                <a:gridCol w="3328510">
                  <a:extLst>
                    <a:ext uri="{9D8B030D-6E8A-4147-A177-3AD203B41FA5}">
                      <a16:colId xmlns:a16="http://schemas.microsoft.com/office/drawing/2014/main" val="2206800682"/>
                    </a:ext>
                  </a:extLst>
                </a:gridCol>
                <a:gridCol w="6244533">
                  <a:extLst>
                    <a:ext uri="{9D8B030D-6E8A-4147-A177-3AD203B41FA5}">
                      <a16:colId xmlns:a16="http://schemas.microsoft.com/office/drawing/2014/main" val="1303999334"/>
                    </a:ext>
                  </a:extLst>
                </a:gridCol>
              </a:tblGrid>
              <a:tr h="397577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幾何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簡單圖徵幾何元素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建構程式碼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6238949"/>
                  </a:ext>
                </a:extLst>
              </a:tr>
              <a:tr h="397577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點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st_point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c( 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0324534"/>
                  </a:ext>
                </a:extLst>
              </a:tr>
              <a:tr h="397577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線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st_linestring()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rbind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(c( ), ……, c( ))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7102563"/>
                  </a:ext>
                </a:extLst>
              </a:tr>
              <a:tr h="397577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面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/>
                      <a:r>
                        <a:rPr lang="en-US" sz="2000" kern="100" spc="15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st_polygon</a:t>
                      </a:r>
                      <a:r>
                        <a:rPr lang="en-US" sz="2000" kern="100" spc="15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()</a:t>
                      </a:r>
                      <a:endParaRPr lang="zh-TW" altLang="en-US" sz="2000" kern="100" spc="15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just" defTabSz="914400" rtl="0" eaLnBrk="1" latinLnBrk="0" hangingPunct="1">
                        <a:spcBef>
                          <a:spcPts val="250"/>
                        </a:spcBef>
                        <a:spcAft>
                          <a:spcPts val="250"/>
                        </a:spcAft>
                      </a:pPr>
                      <a:r>
                        <a:rPr lang="en-US" sz="2000" kern="100" spc="15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list(</a:t>
                      </a:r>
                      <a:r>
                        <a:rPr lang="en-US" sz="2000" kern="100" spc="15" dirty="0" err="1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rbind</a:t>
                      </a:r>
                      <a:r>
                        <a:rPr lang="en-US" sz="2000" kern="100" spc="15" dirty="0">
                          <a:solidFill>
                            <a:schemeClr val="dk1"/>
                          </a:solidFill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  <a:cs typeface="+mn-cs"/>
                        </a:rPr>
                        <a:t>(c( ), ……, c( )))</a:t>
                      </a:r>
                      <a:endParaRPr lang="zh-TW" altLang="en-US" sz="2000" kern="100" spc="15" dirty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0487509"/>
                  </a:ext>
                </a:extLst>
              </a:tr>
              <a:tr h="397577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多點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st_multipoint()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rbind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(c( ), ……, c( ))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2081900"/>
                  </a:ext>
                </a:extLst>
              </a:tr>
              <a:tr h="795154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多線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st_multilinestring()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list(</a:t>
                      </a: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rbind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(c( ), ……, c( )), ……,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indent="392430" algn="just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  </a:t>
                      </a: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rbind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(c( ), ……, c( )))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0299681"/>
                  </a:ext>
                </a:extLst>
              </a:tr>
              <a:tr h="795154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多面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st_multipolygon()</a:t>
                      </a:r>
                      <a:endParaRPr lang="zh-TW" sz="2000" kern="10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list(list(</a:t>
                      </a: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rbind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(c( ), ……, c( ))), ……,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</a:endParaRPr>
                    </a:p>
                    <a:p>
                      <a:pPr algn="just"/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     list(</a:t>
                      </a:r>
                      <a:r>
                        <a:rPr lang="en-US" sz="2000" kern="100" spc="15" dirty="0" err="1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rbind</a:t>
                      </a:r>
                      <a:r>
                        <a:rPr lang="en-US" sz="2000" kern="100" spc="15" dirty="0">
                          <a:effectLst/>
                          <a:latin typeface="Consolas" panose="020B0609020204030204" pitchFamily="49" charset="0"/>
                          <a:ea typeface="Adobe 黑体 Std R" panose="020B0400000000000000" pitchFamily="34" charset="-128"/>
                        </a:rPr>
                        <a:t>(c( ), ……, c( ))))</a:t>
                      </a:r>
                      <a:endParaRPr lang="zh-TW" sz="2000" kern="100" dirty="0">
                        <a:effectLst/>
                        <a:latin typeface="Consolas" panose="020B0609020204030204" pitchFamily="49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8951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90755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50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2A899F6-82DC-5A2E-6EFE-789C379231E1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屬性資料合併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53AF837-61B8-543C-0A38-A40A5B6C1B02}"/>
              </a:ext>
            </a:extLst>
          </p:cNvPr>
          <p:cNvSpPr txBox="1"/>
          <p:nvPr/>
        </p:nvSpPr>
        <p:spPr>
          <a:xfrm>
            <a:off x="357317" y="1379379"/>
            <a:ext cx="6829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合併資料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3DB46D6-33B0-9442-2DDC-DF4317AC82D3}"/>
              </a:ext>
            </a:extLst>
          </p:cNvPr>
          <p:cNvSpPr txBox="1"/>
          <p:nvPr/>
        </p:nvSpPr>
        <p:spPr>
          <a:xfrm>
            <a:off x="953755" y="2222586"/>
            <a:ext cx="10483634" cy="4616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left_join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原始地理資料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zh-TW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新蒐集屬性資料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by=c("col1"="col2"))</a:t>
            </a:r>
            <a:endParaRPr lang="zh-TW" altLang="zh-TW" sz="2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4">
            <a:extLst>
              <a:ext uri="{FF2B5EF4-FFF2-40B4-BE49-F238E27FC236}">
                <a16:creationId xmlns:a16="http://schemas.microsoft.com/office/drawing/2014/main" id="{A4A5185E-52D1-E4A7-50D1-5B0D3E59B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368301"/>
              </p:ext>
            </p:extLst>
          </p:nvPr>
        </p:nvGraphicFramePr>
        <p:xfrm>
          <a:off x="1385454" y="4070227"/>
          <a:ext cx="4064000" cy="741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496043030"/>
                    </a:ext>
                  </a:extLst>
                </a:gridCol>
                <a:gridCol w="831273">
                  <a:extLst>
                    <a:ext uri="{9D8B030D-6E8A-4147-A177-3AD203B41FA5}">
                      <a16:colId xmlns:a16="http://schemas.microsoft.com/office/drawing/2014/main" val="989538600"/>
                    </a:ext>
                  </a:extLst>
                </a:gridCol>
                <a:gridCol w="868218">
                  <a:extLst>
                    <a:ext uri="{9D8B030D-6E8A-4147-A177-3AD203B41FA5}">
                      <a16:colId xmlns:a16="http://schemas.microsoft.com/office/drawing/2014/main" val="591259170"/>
                    </a:ext>
                  </a:extLst>
                </a:gridCol>
                <a:gridCol w="1348509">
                  <a:extLst>
                    <a:ext uri="{9D8B030D-6E8A-4147-A177-3AD203B41FA5}">
                      <a16:colId xmlns:a16="http://schemas.microsoft.com/office/drawing/2014/main" val="3369178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Georgia" panose="02040502050405020303" pitchFamily="18" charset="0"/>
                        </a:rPr>
                        <a:t>GEOID</a:t>
                      </a:r>
                      <a:endParaRPr lang="zh-TW" altLang="en-US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Georgia" panose="02040502050405020303" pitchFamily="18" charset="0"/>
                        </a:rPr>
                        <a:t>Lat</a:t>
                      </a:r>
                      <a:endParaRPr lang="zh-TW" altLang="en-US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Georgia" panose="02040502050405020303" pitchFamily="18" charset="0"/>
                        </a:rPr>
                        <a:t>Lon</a:t>
                      </a:r>
                      <a:endParaRPr lang="zh-TW" altLang="en-US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Georgia" panose="02040502050405020303" pitchFamily="18" charset="0"/>
                        </a:rPr>
                        <a:t>Geometry</a:t>
                      </a:r>
                      <a:endParaRPr lang="zh-TW" altLang="en-US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385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Georgia" panose="02040502050405020303" pitchFamily="18" charset="0"/>
                        </a:rPr>
                        <a:t>…</a:t>
                      </a:r>
                      <a:endParaRPr lang="zh-TW" altLang="en-US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eorgia" panose="02040502050405020303" pitchFamily="18" charset="0"/>
                          <a:ea typeface="新細明體" panose="02020500000000000000" pitchFamily="18" charset="-120"/>
                          <a:cs typeface="+mn-cs"/>
                        </a:rPr>
                        <a:t>…</a:t>
                      </a:r>
                      <a:endParaRPr kumimoji="0" lang="zh-TW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eorgia" panose="02040502050405020303" pitchFamily="18" charset="0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eorgia" panose="02040502050405020303" pitchFamily="18" charset="0"/>
                          <a:ea typeface="新細明體" panose="02020500000000000000" pitchFamily="18" charset="-120"/>
                          <a:cs typeface="+mn-cs"/>
                        </a:rPr>
                        <a:t>…</a:t>
                      </a:r>
                      <a:endParaRPr kumimoji="0" lang="zh-TW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eorgia" panose="02040502050405020303" pitchFamily="18" charset="0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eorgia" panose="02040502050405020303" pitchFamily="18" charset="0"/>
                          <a:ea typeface="新細明體" panose="02020500000000000000" pitchFamily="18" charset="-120"/>
                          <a:cs typeface="+mn-cs"/>
                        </a:rPr>
                        <a:t>…</a:t>
                      </a:r>
                      <a:endParaRPr kumimoji="0" lang="zh-TW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eorgia" panose="02040502050405020303" pitchFamily="18" charset="0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099313"/>
                  </a:ext>
                </a:extLst>
              </a:tr>
            </a:tbl>
          </a:graphicData>
        </a:graphic>
      </p:graphicFrame>
      <p:graphicFrame>
        <p:nvGraphicFramePr>
          <p:cNvPr id="7" name="表格 4">
            <a:extLst>
              <a:ext uri="{FF2B5EF4-FFF2-40B4-BE49-F238E27FC236}">
                <a16:creationId xmlns:a16="http://schemas.microsoft.com/office/drawing/2014/main" id="{8A5F142A-2E66-F9A0-A4FE-6A7BEB1433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725664"/>
              </p:ext>
            </p:extLst>
          </p:nvPr>
        </p:nvGraphicFramePr>
        <p:xfrm>
          <a:off x="6250990" y="4070227"/>
          <a:ext cx="4064001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49604303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024763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591259170"/>
                    </a:ext>
                  </a:extLst>
                </a:gridCol>
              </a:tblGrid>
              <a:tr h="354049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Georgia" panose="02040502050405020303" pitchFamily="18" charset="0"/>
                        </a:rPr>
                        <a:t>ATTID</a:t>
                      </a:r>
                      <a:endParaRPr lang="zh-TW" altLang="en-US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Georgia" panose="02040502050405020303" pitchFamily="18" charset="0"/>
                        </a:rPr>
                        <a:t>ATT1</a:t>
                      </a:r>
                      <a:endParaRPr lang="zh-TW" altLang="en-US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Georgia" panose="02040502050405020303" pitchFamily="18" charset="0"/>
                        </a:rPr>
                        <a:t>Att2</a:t>
                      </a:r>
                      <a:endParaRPr lang="zh-TW" altLang="en-US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385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eorgia" panose="02040502050405020303" pitchFamily="18" charset="0"/>
                          <a:ea typeface="新細明體" panose="02020500000000000000" pitchFamily="18" charset="-120"/>
                          <a:cs typeface="+mn-cs"/>
                        </a:rPr>
                        <a:t>…</a:t>
                      </a:r>
                      <a:endParaRPr kumimoji="0" lang="zh-TW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eorgia" panose="02040502050405020303" pitchFamily="18" charset="0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eorgia" panose="02040502050405020303" pitchFamily="18" charset="0"/>
                          <a:ea typeface="新細明體" panose="02020500000000000000" pitchFamily="18" charset="-120"/>
                          <a:cs typeface="+mn-cs"/>
                        </a:rPr>
                        <a:t>…</a:t>
                      </a:r>
                      <a:endParaRPr kumimoji="0" lang="zh-TW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eorgia" panose="02040502050405020303" pitchFamily="18" charset="0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eorgia" panose="02040502050405020303" pitchFamily="18" charset="0"/>
                          <a:ea typeface="新細明體" panose="02020500000000000000" pitchFamily="18" charset="-120"/>
                          <a:cs typeface="+mn-cs"/>
                        </a:rPr>
                        <a:t>…</a:t>
                      </a:r>
                      <a:endParaRPr kumimoji="0" lang="zh-TW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eorgia" panose="02040502050405020303" pitchFamily="18" charset="0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099313"/>
                  </a:ext>
                </a:extLst>
              </a:tr>
            </a:tbl>
          </a:graphicData>
        </a:graphic>
      </p:graphicFrame>
      <p:sp>
        <p:nvSpPr>
          <p:cNvPr id="8" name="文字方塊 7">
            <a:extLst>
              <a:ext uri="{FF2B5EF4-FFF2-40B4-BE49-F238E27FC236}">
                <a16:creationId xmlns:a16="http://schemas.microsoft.com/office/drawing/2014/main" id="{6C743A48-1678-4120-AF5B-F775711E6B06}"/>
              </a:ext>
            </a:extLst>
          </p:cNvPr>
          <p:cNvSpPr txBox="1"/>
          <p:nvPr/>
        </p:nvSpPr>
        <p:spPr>
          <a:xfrm>
            <a:off x="2404621" y="3154975"/>
            <a:ext cx="2025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原始地理資料</a:t>
            </a:r>
            <a:endParaRPr lang="en-US" altLang="zh-TW" sz="20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3CFECBB-8A3D-A2BB-66FB-F95D29124644}"/>
              </a:ext>
            </a:extLst>
          </p:cNvPr>
          <p:cNvSpPr txBox="1"/>
          <p:nvPr/>
        </p:nvSpPr>
        <p:spPr>
          <a:xfrm>
            <a:off x="7392258" y="3154975"/>
            <a:ext cx="2025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新蒐集屬性資料</a:t>
            </a:r>
            <a:endParaRPr lang="en-US" altLang="zh-TW" sz="20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81A4EAC-7F7B-587E-AAA6-1FE26B9C364D}"/>
              </a:ext>
            </a:extLst>
          </p:cNvPr>
          <p:cNvSpPr txBox="1"/>
          <p:nvPr/>
        </p:nvSpPr>
        <p:spPr>
          <a:xfrm>
            <a:off x="2404621" y="3549358"/>
            <a:ext cx="2025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geo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2CC72E1-8851-69D6-A871-953CB95099D7}"/>
              </a:ext>
            </a:extLst>
          </p:cNvPr>
          <p:cNvSpPr txBox="1"/>
          <p:nvPr/>
        </p:nvSpPr>
        <p:spPr>
          <a:xfrm>
            <a:off x="7392257" y="3549358"/>
            <a:ext cx="2025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err="1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att</a:t>
            </a:r>
            <a:endParaRPr lang="en-US" altLang="zh-TW" sz="2000" b="1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5394C844-B4DD-6AE6-9FB3-D57AB13545D1}"/>
              </a:ext>
            </a:extLst>
          </p:cNvPr>
          <p:cNvSpPr/>
          <p:nvPr/>
        </p:nvSpPr>
        <p:spPr>
          <a:xfrm>
            <a:off x="1367425" y="4012710"/>
            <a:ext cx="1037196" cy="864089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773B23B-FC98-6815-D4F0-9989E554C198}"/>
              </a:ext>
            </a:extLst>
          </p:cNvPr>
          <p:cNvSpPr txBox="1"/>
          <p:nvPr/>
        </p:nvSpPr>
        <p:spPr>
          <a:xfrm>
            <a:off x="4073988" y="5327049"/>
            <a:ext cx="1138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主鍵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C6F39207-C8B2-9243-B4D2-E2A1883FE210}"/>
              </a:ext>
            </a:extLst>
          </p:cNvPr>
          <p:cNvSpPr/>
          <p:nvPr/>
        </p:nvSpPr>
        <p:spPr>
          <a:xfrm>
            <a:off x="6250989" y="4012710"/>
            <a:ext cx="1341301" cy="864089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BBD3E932-A707-7166-8C94-9DDF7000629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1886023" y="4876799"/>
            <a:ext cx="2757452" cy="45025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FE976BCC-F270-81BF-EA97-C10B83AF8C24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 flipH="1">
            <a:off x="4643475" y="4876799"/>
            <a:ext cx="2278165" cy="45025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0156719A-9469-693B-DE61-00AA78252078}"/>
              </a:ext>
            </a:extLst>
          </p:cNvPr>
          <p:cNvSpPr txBox="1"/>
          <p:nvPr/>
        </p:nvSpPr>
        <p:spPr>
          <a:xfrm>
            <a:off x="2194841" y="5962346"/>
            <a:ext cx="7802318" cy="4616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left_join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(geo, 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att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by=c("GEOID"="ATTID"))</a:t>
            </a:r>
            <a:endParaRPr lang="zh-TW" altLang="zh-TW" sz="2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7169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字方塊 12">
            <a:extLst>
              <a:ext uri="{FF2B5EF4-FFF2-40B4-BE49-F238E27FC236}">
                <a16:creationId xmlns:a16="http://schemas.microsoft.com/office/drawing/2014/main" id="{E1C6F6D8-A80F-5B61-4248-3A9BC27521D1}"/>
              </a:ext>
            </a:extLst>
          </p:cNvPr>
          <p:cNvSpPr txBox="1"/>
          <p:nvPr/>
        </p:nvSpPr>
        <p:spPr>
          <a:xfrm>
            <a:off x="4296987" y="512575"/>
            <a:ext cx="7548880" cy="5904180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讀取美國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COVID 19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統計資料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us_covid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=read.</a:t>
            </a:r>
            <a:r>
              <a:rPr lang="en-US" altLang="zh-TW" sz="20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csv("</a:t>
            </a:r>
            <a:r>
              <a:rPr lang="en-US" altLang="zh-TW" sz="20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  <a:hlinkClick r:id="rId3" tooltip="/hxlproxy/api/data-preview.csv?url=https%3A%2F%2Fraw.githubusercontent.com%2Fnytimes%2Fcovid-19-data%2Fmaster%2Fus-states.csv&amp;filename=us-states.cs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https://data.humdata.org/</a:t>
            </a:r>
            <a:r>
              <a:rPr lang="en-US" altLang="zh-TW" sz="2000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  <a:hlinkClick r:id="rId3" tooltip="/hxlproxy/api/data-preview.csv?url=https%3A%2F%2Fraw.githubusercontent.com%2Fnytimes%2Fcovid-19-data%2Fmaster%2Fus-states.csv&amp;filename=us-states.cs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hxlproxy</a:t>
            </a:r>
            <a:r>
              <a:rPr lang="en-US" altLang="zh-TW" sz="20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  <a:hlinkClick r:id="rId3" tooltip="/hxlproxy/api/data-preview.csv?url=https%3A%2F%2Fraw.githubusercontent.com%2Fnytimes%2Fcovid-19-data%2Fmaster%2Fus-states.csv&amp;filename=us-states.cs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altLang="zh-TW" sz="2000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  <a:hlinkClick r:id="rId3" tooltip="/hxlproxy/api/data-preview.csv?url=https%3A%2F%2Fraw.githubusercontent.com%2Fnytimes%2Fcovid-19-data%2Fmaster%2Fus-states.csv&amp;filename=us-states.cs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api</a:t>
            </a:r>
            <a:r>
              <a:rPr lang="en-US" altLang="zh-TW" sz="20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  <a:hlinkClick r:id="rId3" tooltip="/hxlproxy/api/data-preview.csv?url=https%3A%2F%2Fraw.githubusercontent.com%2Fnytimes%2Fcovid-19-data%2Fmaster%2Fus-states.csv&amp;filename=us-states.cs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altLang="zh-TW" sz="2000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  <a:hlinkClick r:id="rId3" tooltip="/hxlproxy/api/data-preview.csv?url=https%3A%2F%2Fraw.githubusercontent.com%2Fnytimes%2Fcovid-19-data%2Fmaster%2Fus-states.csv&amp;filename=us-states.cs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data-preview.csv?url</a:t>
            </a:r>
            <a:r>
              <a:rPr lang="en-US" altLang="zh-TW" sz="20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  <a:hlinkClick r:id="rId3" tooltip="/hxlproxy/api/data-preview.csv?url=https%3A%2F%2Fraw.githubusercontent.com%2Fnytimes%2Fcovid-19-data%2Fmaster%2Fus-states.csv&amp;filename=us-states.cs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=https%3A%2F%2Fraw.githubusercontent.com%2Fnytimes%2Fcovid-19-data%2Fmaster%2Fus-states.csv&amp;filename=us-states.csv</a:t>
            </a:r>
            <a:r>
              <a:rPr lang="en-US" altLang="zh-TW" sz="20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")</a:t>
            </a:r>
            <a:endParaRPr lang="zh-TW" altLang="zh-TW" sz="20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us_covid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us_covid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date      state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fips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cases deaths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2020-01-21 Washington   53     1      0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2020-01-22 Washington   53     1      0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2020-01-23 Washington   53     1      0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2020-01-24   Illinois   17     1      0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2020-01-24 Washington   53     1      0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2020-01-25 California    6     1      0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51</a:t>
            </a:fld>
            <a:endParaRPr lang="zh-TW" altLang="en-US" b="1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D27D683-778A-B1FC-442F-3C27BEB5ECC5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屬性資料合併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4FD210B-D6A8-2C72-2E23-3E55AF5B7BEA}"/>
              </a:ext>
            </a:extLst>
          </p:cNvPr>
          <p:cNvSpPr txBox="1"/>
          <p:nvPr/>
        </p:nvSpPr>
        <p:spPr>
          <a:xfrm>
            <a:off x="357317" y="1379379"/>
            <a:ext cx="6829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美國各州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Covid-19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資料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F8DDA38-96F9-0488-19AE-48397B4BE454}"/>
              </a:ext>
            </a:extLst>
          </p:cNvPr>
          <p:cNvSpPr txBox="1"/>
          <p:nvPr/>
        </p:nvSpPr>
        <p:spPr>
          <a:xfrm>
            <a:off x="575922" y="2130298"/>
            <a:ext cx="1716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介接資料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15" name="圖片 14">
            <a:hlinkClick r:id="rId4"/>
            <a:extLst>
              <a:ext uri="{FF2B5EF4-FFF2-40B4-BE49-F238E27FC236}">
                <a16:creationId xmlns:a16="http://schemas.microsoft.com/office/drawing/2014/main" id="{C4536E45-B572-9F5F-B8CC-2B5C49CE2F3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61323" y="140696"/>
            <a:ext cx="2039496" cy="78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3316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52</a:t>
            </a:fld>
            <a:endParaRPr lang="zh-TW" altLang="en-US" b="1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D27D683-778A-B1FC-442F-3C27BEB5ECC5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屬性資料合併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4FD210B-D6A8-2C72-2E23-3E55AF5B7BEA}"/>
              </a:ext>
            </a:extLst>
          </p:cNvPr>
          <p:cNvSpPr txBox="1"/>
          <p:nvPr/>
        </p:nvSpPr>
        <p:spPr>
          <a:xfrm>
            <a:off x="357317" y="1379379"/>
            <a:ext cx="6829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美國各州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Covid-19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資料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8F0FD41-2D5D-EFFD-8F35-F3BDB50508EC}"/>
              </a:ext>
            </a:extLst>
          </p:cNvPr>
          <p:cNvSpPr txBox="1"/>
          <p:nvPr/>
        </p:nvSpPr>
        <p:spPr>
          <a:xfrm>
            <a:off x="575922" y="2130298"/>
            <a:ext cx="1716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篩選資料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572DED7-FC82-B47D-B22B-FD8F86F76D4D}"/>
              </a:ext>
            </a:extLst>
          </p:cNvPr>
          <p:cNvSpPr txBox="1"/>
          <p:nvPr/>
        </p:nvSpPr>
        <p:spPr>
          <a:xfrm>
            <a:off x="4547951" y="1015519"/>
            <a:ext cx="7068127" cy="4826962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擷取指定日期的累積統計數據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us_covid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=filter(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us_covid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date=="2022-10-07")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查看整理後的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us_covid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us_covid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date                  state 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fips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cases deaths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  2022-10-07          Alabama     1  1526381  20473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2  2022-10-07           Alaska     2   305125   1350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3  2022-10-07   American Samoa    60     8250     34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4  2022-10-07          Arizona     4  2275235  31406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5  2022-10-07         Arkansas     5   953681  12276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6  2022-10-07       California     6 11290991  96348</a:t>
            </a:r>
          </a:p>
        </p:txBody>
      </p:sp>
    </p:spTree>
    <p:extLst>
      <p:ext uri="{BB962C8B-B14F-4D97-AF65-F5344CB8AC3E}">
        <p14:creationId xmlns:p14="http://schemas.microsoft.com/office/powerpoint/2010/main" val="24296159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53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B837C45-2F47-C38F-4B94-E190C3BD59C7}"/>
              </a:ext>
            </a:extLst>
          </p:cNvPr>
          <p:cNvSpPr txBox="1"/>
          <p:nvPr/>
        </p:nvSpPr>
        <p:spPr>
          <a:xfrm>
            <a:off x="2268877" y="2130298"/>
            <a:ext cx="9501781" cy="1990288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合併原地理資料與新蒐集的屬性資料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us_states_covid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left_join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us_covid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by=c("NAME"="state"))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新增一欄位記錄確診死亡率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us_states_covid$death_rate</a:t>
            </a: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us_states_covid$deaths</a:t>
            </a: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us_states_covid$cases</a:t>
            </a:r>
            <a:endParaRPr lang="zh-TW" altLang="zh-TW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BF6F70F-A6F6-6B01-8752-26A4EFE64828}"/>
              </a:ext>
            </a:extLst>
          </p:cNvPr>
          <p:cNvSpPr txBox="1"/>
          <p:nvPr/>
        </p:nvSpPr>
        <p:spPr>
          <a:xfrm>
            <a:off x="0" y="305294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屬性資料合併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02A6CA1-3383-3C03-30F6-43E7FA11A261}"/>
              </a:ext>
            </a:extLst>
          </p:cNvPr>
          <p:cNvSpPr txBox="1"/>
          <p:nvPr/>
        </p:nvSpPr>
        <p:spPr>
          <a:xfrm>
            <a:off x="357317" y="1379379"/>
            <a:ext cx="6829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美國各州 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Covid-19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資料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3D735FF-1E7F-9E5F-8A6D-A53C38EB6F11}"/>
              </a:ext>
            </a:extLst>
          </p:cNvPr>
          <p:cNvSpPr txBox="1"/>
          <p:nvPr/>
        </p:nvSpPr>
        <p:spPr>
          <a:xfrm>
            <a:off x="575922" y="2130298"/>
            <a:ext cx="1716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合併資料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2F4F271-4517-C97D-2EA1-2A723730D69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07223" y="3961643"/>
            <a:ext cx="6544201" cy="289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650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圖片 20">
            <a:extLst>
              <a:ext uri="{FF2B5EF4-FFF2-40B4-BE49-F238E27FC236}">
                <a16:creationId xmlns:a16="http://schemas.microsoft.com/office/drawing/2014/main" id="{0790149A-B8AD-8326-F1BF-808FE5EDE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860" y="775745"/>
            <a:ext cx="6707139" cy="563251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26FDF72E-8A6D-7716-4911-503E4043B1A4}"/>
              </a:ext>
            </a:extLst>
          </p:cNvPr>
          <p:cNvSpPr txBox="1"/>
          <p:nvPr/>
        </p:nvSpPr>
        <p:spPr>
          <a:xfrm>
            <a:off x="763189" y="2829202"/>
            <a:ext cx="53328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將捷運站點與進出站人次資料合併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繪製臺北捷運路網圖，路網必須依據不同路線給定顏色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繪製捷運站點，且點的大小須依據進出站人次多寡給定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標記進出站人次前五少的捷運站名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Hint: 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arrange()</a:t>
            </a: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54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2C688B8-3587-D0E4-D17E-7B094294B688}"/>
              </a:ext>
            </a:extLst>
          </p:cNvPr>
          <p:cNvSpPr txBox="1"/>
          <p:nvPr/>
        </p:nvSpPr>
        <p:spPr>
          <a:xfrm>
            <a:off x="0" y="305294"/>
            <a:ext cx="152638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作業三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22C946-784E-2863-C17F-AFE463CDAC45}"/>
              </a:ext>
            </a:extLst>
          </p:cNvPr>
          <p:cNvSpPr txBox="1"/>
          <p:nvPr/>
        </p:nvSpPr>
        <p:spPr>
          <a:xfrm>
            <a:off x="763190" y="1071633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使用資料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E70B03D-DBE3-927B-5513-0130380AC2BB}"/>
              </a:ext>
            </a:extLst>
          </p:cNvPr>
          <p:cNvSpPr txBox="1"/>
          <p:nvPr/>
        </p:nvSpPr>
        <p:spPr>
          <a:xfrm>
            <a:off x="763190" y="2472777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操作步驟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AA0D84B-C5A5-480B-5E8C-298B316D5A60}"/>
              </a:ext>
            </a:extLst>
          </p:cNvPr>
          <p:cNvSpPr txBox="1"/>
          <p:nvPr/>
        </p:nvSpPr>
        <p:spPr>
          <a:xfrm>
            <a:off x="763189" y="5128612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格式標準（評分原則）：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FA2BA72-EFDE-3A79-6AA4-252439FFFB1F}"/>
              </a:ext>
            </a:extLst>
          </p:cNvPr>
          <p:cNvSpPr txBox="1"/>
          <p:nvPr/>
        </p:nvSpPr>
        <p:spPr>
          <a:xfrm>
            <a:off x="763189" y="1390697"/>
            <a:ext cx="6220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taipei_mrt_station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（臺北捷運站點）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taipei_mrt_route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（臺北捷運路線）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taipei_mrt_patronage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（臺北捷運進出站人次）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760CF57-53CC-35D1-E7CE-AE09774F8E5C}"/>
              </a:ext>
            </a:extLst>
          </p:cNvPr>
          <p:cNvSpPr txBox="1"/>
          <p:nvPr/>
        </p:nvSpPr>
        <p:spPr>
          <a:xfrm>
            <a:off x="763189" y="5498813"/>
            <a:ext cx="63118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合併站點與旅次量兩資料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站點大小依據進出站人次、路線有分顏色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標記前五少的站點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91EE8C5-3D28-3F4F-A15E-24AE2DB2EEFE}"/>
              </a:ext>
            </a:extLst>
          </p:cNvPr>
          <p:cNvSpPr txBox="1"/>
          <p:nvPr/>
        </p:nvSpPr>
        <p:spPr>
          <a:xfrm>
            <a:off x="883223" y="6435015"/>
            <a:ext cx="9540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只要</a:t>
            </a:r>
            <a:r>
              <a:rPr lang="zh-TW" altLang="en-US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達成以上三點</a:t>
            </a:r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即可，路線顏色、圖例文字、標記文字樣式</a:t>
            </a:r>
            <a:r>
              <a:rPr lang="zh-TW" altLang="en-US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無須</a:t>
            </a:r>
            <a:r>
              <a:rPr lang="zh-TW" altLang="en-US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與右圖完全一致</a:t>
            </a:r>
            <a:endParaRPr lang="en-US" altLang="zh-TW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B149EA63-B078-7DFC-BE2D-0A669920DFE3}"/>
              </a:ext>
            </a:extLst>
          </p:cNvPr>
          <p:cNvSpPr txBox="1"/>
          <p:nvPr/>
        </p:nvSpPr>
        <p:spPr>
          <a:xfrm>
            <a:off x="1767299" y="351460"/>
            <a:ext cx="4944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臺北捷運進出站旅次量</a:t>
            </a:r>
            <a:endParaRPr lang="en-US" altLang="zh-TW" sz="2800" b="1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442471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55</a:t>
            </a:fld>
            <a:endParaRPr lang="zh-TW" alt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B38C79C-6A3E-A116-B1AC-152AA1C87056}"/>
              </a:ext>
            </a:extLst>
          </p:cNvPr>
          <p:cNvSpPr txBox="1"/>
          <p:nvPr/>
        </p:nvSpPr>
        <p:spPr>
          <a:xfrm>
            <a:off x="0" y="305294"/>
            <a:ext cx="1526380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作業四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EBF162B-1F71-A1A0-A18E-9D55B4D5700D}"/>
              </a:ext>
            </a:extLst>
          </p:cNvPr>
          <p:cNvSpPr txBox="1"/>
          <p:nvPr/>
        </p:nvSpPr>
        <p:spPr>
          <a:xfrm>
            <a:off x="718722" y="3111311"/>
            <a:ext cx="5997828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篩選特等站與一等站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篩選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StationClass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欄位，特等站為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0</a:t>
            </a:r>
            <a:r>
              <a:rPr lang="zh-TW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；一等站為 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1</a:t>
            </a: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將臺鐵路線與臺鐵站點文字資料轉換為地理資料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合併站點地理資料與進出站旅次量資料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繪製地圖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7E39404-D0DF-56C3-46B6-DD897AAFEC8A}"/>
              </a:ext>
            </a:extLst>
          </p:cNvPr>
          <p:cNvSpPr txBox="1"/>
          <p:nvPr/>
        </p:nvSpPr>
        <p:spPr>
          <a:xfrm>
            <a:off x="763190" y="5274010"/>
            <a:ext cx="75889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合併站點與旅次量兩資料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地圖必須含臺灣縣市圖資、臺鐵路線與站點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站點須依照旅次量繪製圓點大小，顏色則表示不同車站等級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標記特等站名稱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要出現圖例（進出站旅次、車站等級）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E7BAA01-789D-1178-88C7-E02135CE2B85}"/>
              </a:ext>
            </a:extLst>
          </p:cNvPr>
          <p:cNvSpPr txBox="1"/>
          <p:nvPr/>
        </p:nvSpPr>
        <p:spPr>
          <a:xfrm>
            <a:off x="5292454" y="114306"/>
            <a:ext cx="6899546" cy="861774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en-US" sz="1600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整理旅次量資料</a:t>
            </a:r>
            <a:endParaRPr lang="en-US" altLang="zh-TW" sz="16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16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ridership=group_by(TRA_ridership, staCode)%&gt;%</a:t>
            </a:r>
          </a:p>
          <a:p>
            <a:r>
              <a:rPr lang="zh-TW" altLang="en-US" sz="16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summarise(riderships=sum(gateInComingCnt+gateOutGoingCnt))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345DD05-339C-B40E-FB22-7604C8022F32}"/>
              </a:ext>
            </a:extLst>
          </p:cNvPr>
          <p:cNvSpPr txBox="1"/>
          <p:nvPr/>
        </p:nvSpPr>
        <p:spPr>
          <a:xfrm>
            <a:off x="763190" y="991951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使用資料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C1C60DD-243B-04C5-6E96-A07FA221D97A}"/>
              </a:ext>
            </a:extLst>
          </p:cNvPr>
          <p:cNvSpPr txBox="1"/>
          <p:nvPr/>
        </p:nvSpPr>
        <p:spPr>
          <a:xfrm>
            <a:off x="763190" y="2734284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操作步驟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2AD3A7F-AAAC-A73B-DADF-341ADA32CCA7}"/>
              </a:ext>
            </a:extLst>
          </p:cNvPr>
          <p:cNvSpPr txBox="1"/>
          <p:nvPr/>
        </p:nvSpPr>
        <p:spPr>
          <a:xfrm>
            <a:off x="718722" y="1307779"/>
            <a:ext cx="62203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TRA_line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    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（臺鐵路線）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TRA_station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 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（臺鐵站點）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TRA_ridership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（臺鐵進出站人次）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FontTx/>
              <a:buAutoNum type="arabicPeriod"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</a:t>
            </a: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tw_county_main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 (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臺灣縣市圖資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5986B48-839C-AD80-4EC3-49F9FD52037D}"/>
              </a:ext>
            </a:extLst>
          </p:cNvPr>
          <p:cNvSpPr txBox="1"/>
          <p:nvPr/>
        </p:nvSpPr>
        <p:spPr>
          <a:xfrm>
            <a:off x="1767299" y="351460"/>
            <a:ext cx="4944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臺鐵進出站旅次量</a:t>
            </a:r>
            <a:endParaRPr lang="en-US" altLang="zh-TW" sz="2800" b="1" dirty="0">
              <a:solidFill>
                <a:schemeClr val="tx1">
                  <a:lumMod val="75000"/>
                  <a:lumOff val="2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C6587C2C-20A6-BD8B-F331-8C04EAABAF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3"/>
          <a:stretch/>
        </p:blipFill>
        <p:spPr>
          <a:xfrm>
            <a:off x="6939039" y="644774"/>
            <a:ext cx="5208493" cy="6213226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2DE55199-0CEB-9BD1-0BB3-0E5AC31B4A9F}"/>
              </a:ext>
            </a:extLst>
          </p:cNvPr>
          <p:cNvSpPr txBox="1"/>
          <p:nvPr/>
        </p:nvSpPr>
        <p:spPr>
          <a:xfrm>
            <a:off x="763189" y="4891760"/>
            <a:ext cx="5332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＊ 格式標準（評分原則）：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B7DF0CC-4EBC-C6E4-D728-20F74802E178}"/>
              </a:ext>
            </a:extLst>
          </p:cNvPr>
          <p:cNvSpPr txBox="1"/>
          <p:nvPr/>
        </p:nvSpPr>
        <p:spPr>
          <a:xfrm>
            <a:off x="5551618" y="6284997"/>
            <a:ext cx="2852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TW" altLang="en-US" sz="1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只要達成以上五點即可，右圖樣式僅供參考，</a:t>
            </a:r>
            <a:r>
              <a:rPr lang="zh-TW" altLang="en-US" sz="1400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無須</a:t>
            </a:r>
            <a:r>
              <a:rPr lang="zh-TW" altLang="en-US" sz="1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完全一致</a:t>
            </a:r>
            <a:endParaRPr lang="en-US" altLang="zh-TW" sz="1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691404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CF687D2-3C1F-E681-1ECC-FDE41261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8DBA-B0A5-4A11-B90C-EDB6495EB16A}" type="slidenum">
              <a:rPr lang="zh-TW" altLang="en-US" smtClean="0"/>
              <a:pPr/>
              <a:t>56</a:t>
            </a:fld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7B475A1-FE2D-D562-D13E-AE4D05D5094F}"/>
              </a:ext>
            </a:extLst>
          </p:cNvPr>
          <p:cNvSpPr txBox="1"/>
          <p:nvPr/>
        </p:nvSpPr>
        <p:spPr>
          <a:xfrm>
            <a:off x="0" y="305294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作業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C16C3D6-CFE4-E278-B4C9-CE2AC9366254}"/>
              </a:ext>
            </a:extLst>
          </p:cNvPr>
          <p:cNvSpPr txBox="1"/>
          <p:nvPr/>
        </p:nvSpPr>
        <p:spPr>
          <a:xfrm>
            <a:off x="1044533" y="2198818"/>
            <a:ext cx="101029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</a:t>
            </a:r>
            <a:r>
              <a: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程式碼</a:t>
            </a:r>
            <a:endParaRPr lang="en-US" altLang="zh-TW" sz="24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457200" indent="-457200">
              <a:buAutoNum type="arabicPeriod"/>
            </a:pPr>
            <a:r>
              <a:rPr lang="en-US" altLang="zh-TW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word / pdf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放上兩張地圖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補充說明程式碼撰寫問題，若出現錯誤訊息也請貼上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lvl="1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	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（若無任何問題，不用寫）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D6A0F69-57D6-DEA7-6CA4-B1482AA60D61}"/>
              </a:ext>
            </a:extLst>
          </p:cNvPr>
          <p:cNvSpPr txBox="1"/>
          <p:nvPr/>
        </p:nvSpPr>
        <p:spPr>
          <a:xfrm>
            <a:off x="3441588" y="1162072"/>
            <a:ext cx="5308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E3 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作業繳交 （</a:t>
            </a:r>
            <a:r>
              <a:rPr lang="en-US" altLang="zh-TW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12/24  23:59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FAB877F-66DE-7D0D-E73E-6AB3459A1D78}"/>
              </a:ext>
            </a:extLst>
          </p:cNvPr>
          <p:cNvSpPr txBox="1"/>
          <p:nvPr/>
        </p:nvSpPr>
        <p:spPr>
          <a:xfrm>
            <a:off x="1240491" y="4774447"/>
            <a:ext cx="9711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2" algn="ctr"/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檔名：「學號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_</a:t>
            </a:r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姓名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_HW34</a:t>
            </a:r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 」  （如：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310702051_</a:t>
            </a:r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葉家榮</a:t>
            </a:r>
            <a:r>
              <a:rPr lang="en-US" altLang="zh-TW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_HW34</a:t>
            </a:r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05918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字方塊 23">
            <a:extLst>
              <a:ext uri="{FF2B5EF4-FFF2-40B4-BE49-F238E27FC236}">
                <a16:creationId xmlns:a16="http://schemas.microsoft.com/office/drawing/2014/main" id="{EF66B232-63C4-4534-594B-C993EA134D4F}"/>
              </a:ext>
            </a:extLst>
          </p:cNvPr>
          <p:cNvSpPr txBox="1"/>
          <p:nvPr/>
        </p:nvSpPr>
        <p:spPr>
          <a:xfrm>
            <a:off x="7336086" y="1017992"/>
            <a:ext cx="4774891" cy="5724644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v3=list(</a:t>
            </a:r>
            <a:r>
              <a:rPr lang="en-US" altLang="zh-TW" sz="19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rbind</a:t>
            </a: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(c(1, 2), c(3, 4)),</a:t>
            </a:r>
            <a:b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en-US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</a:t>
            </a: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9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rbind</a:t>
            </a: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(c(5, 6), c(7, 8)))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v3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[[1]]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[,1] [,2]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[1,]    1    2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[2,]    3    4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[[2]]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[,1] [,2]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[1,]    5    6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[2,]    7    8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19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class(v3) 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</a:t>
            </a:r>
            <a:r>
              <a:rPr lang="zh-TW" altLang="en-US" sz="19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9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[1] "list" </a:t>
            </a:r>
            <a:endParaRPr lang="zh-TW" altLang="zh-TW" sz="19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6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25BF18D-B0DA-9A4D-8B45-AF6F8D459049}"/>
              </a:ext>
            </a:extLst>
          </p:cNvPr>
          <p:cNvSpPr txBox="1"/>
          <p:nvPr/>
        </p:nvSpPr>
        <p:spPr>
          <a:xfrm>
            <a:off x="0" y="305294"/>
            <a:ext cx="534152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簡單圖徵幾何元素（</a:t>
            </a:r>
            <a:r>
              <a:rPr lang="en-US" altLang="zh-TW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sfg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D9BDB23-60AF-D1DD-4C7F-26991228E4CF}"/>
              </a:ext>
            </a:extLst>
          </p:cNvPr>
          <p:cNvSpPr txBox="1"/>
          <p:nvPr/>
        </p:nvSpPr>
        <p:spPr>
          <a:xfrm>
            <a:off x="357318" y="1379379"/>
            <a:ext cx="3482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R 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語言 資料格式基礎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C76ADFE-452C-83D8-0253-1298DFFC685F}"/>
              </a:ext>
            </a:extLst>
          </p:cNvPr>
          <p:cNvSpPr txBox="1"/>
          <p:nvPr/>
        </p:nvSpPr>
        <p:spPr>
          <a:xfrm>
            <a:off x="1150565" y="2051479"/>
            <a:ext cx="10246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vector</a:t>
            </a:r>
          </a:p>
          <a:p>
            <a:pPr algn="ctr"/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向量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F9C1DCF-8F2A-435B-0B5B-72009E3D61B8}"/>
              </a:ext>
            </a:extLst>
          </p:cNvPr>
          <p:cNvSpPr txBox="1"/>
          <p:nvPr/>
        </p:nvSpPr>
        <p:spPr>
          <a:xfrm>
            <a:off x="4596957" y="2051479"/>
            <a:ext cx="10887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matrix</a:t>
            </a:r>
          </a:p>
          <a:p>
            <a:pPr algn="ctr"/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矩陣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AC56DDF-2000-70B3-16D3-E67B3885BE7D}"/>
              </a:ext>
            </a:extLst>
          </p:cNvPr>
          <p:cNvSpPr txBox="1"/>
          <p:nvPr/>
        </p:nvSpPr>
        <p:spPr>
          <a:xfrm>
            <a:off x="9323421" y="115364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list</a:t>
            </a:r>
          </a:p>
          <a:p>
            <a:pPr algn="ctr"/>
            <a:r>
              <a:rPr lang="zh-TW" altLang="en-US" sz="24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陣列</a:t>
            </a:r>
            <a:endParaRPr lang="en-US" altLang="zh-TW" sz="24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4C0DB82-0D6A-8D7A-0AC9-CFB987A85346}"/>
              </a:ext>
            </a:extLst>
          </p:cNvPr>
          <p:cNvSpPr txBox="1"/>
          <p:nvPr/>
        </p:nvSpPr>
        <p:spPr>
          <a:xfrm>
            <a:off x="107318" y="3104727"/>
            <a:ext cx="2839270" cy="2487861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v1=c(1, 2)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v1</a:t>
            </a:r>
            <a:endParaRPr lang="en-US" altLang="zh-TW" sz="19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1 2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19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class(v1)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[1] "numeric"</a:t>
            </a:r>
            <a:endParaRPr lang="zh-TW" altLang="zh-TW" sz="19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433D983-1B64-65D6-7794-9DBB30F957EB}"/>
              </a:ext>
            </a:extLst>
          </p:cNvPr>
          <p:cNvSpPr txBox="1"/>
          <p:nvPr/>
        </p:nvSpPr>
        <p:spPr>
          <a:xfrm>
            <a:off x="222288" y="5932257"/>
            <a:ext cx="27045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此一向量中的元素皆為數值</a:t>
            </a:r>
            <a:endParaRPr lang="en-US" altLang="zh-TW" sz="16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D5D76017-D755-5EF0-9798-2B3E4F587E6D}"/>
              </a:ext>
            </a:extLst>
          </p:cNvPr>
          <p:cNvCxnSpPr>
            <a:cxnSpLocks/>
          </p:cNvCxnSpPr>
          <p:nvPr/>
        </p:nvCxnSpPr>
        <p:spPr>
          <a:xfrm>
            <a:off x="1495931" y="5589738"/>
            <a:ext cx="1106682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BEB895FF-6396-3EC9-DBB0-654210073DE7}"/>
              </a:ext>
            </a:extLst>
          </p:cNvPr>
          <p:cNvCxnSpPr>
            <a:cxnSpLocks/>
          </p:cNvCxnSpPr>
          <p:nvPr/>
        </p:nvCxnSpPr>
        <p:spPr>
          <a:xfrm>
            <a:off x="2049272" y="5600091"/>
            <a:ext cx="0" cy="332166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1467FA1-DD91-4AF0-91F9-3D47CEE19776}"/>
              </a:ext>
            </a:extLst>
          </p:cNvPr>
          <p:cNvSpPr txBox="1"/>
          <p:nvPr/>
        </p:nvSpPr>
        <p:spPr>
          <a:xfrm>
            <a:off x="3094796" y="3104727"/>
            <a:ext cx="4093082" cy="3329116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v2=</a:t>
            </a:r>
            <a:r>
              <a:rPr lang="en-US" altLang="zh-TW" sz="19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rbind</a:t>
            </a: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(c(1, 2), c(3, 4))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v2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</a:t>
            </a:r>
            <a:r>
              <a:rPr lang="zh-TW" altLang="en-US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[,1] [,2]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</a:t>
            </a:r>
            <a:r>
              <a:rPr lang="zh-TW" altLang="en-US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[1,]    1    2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</a:t>
            </a:r>
            <a:r>
              <a:rPr lang="zh-TW" altLang="en-US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[2,]    3    4</a:t>
            </a:r>
            <a:endParaRPr lang="en-US" altLang="zh-TW" sz="19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9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class(v2)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9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</a:t>
            </a:r>
            <a:r>
              <a:rPr lang="zh-TW" altLang="en-US" sz="19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9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[1] "matrix" "array" </a:t>
            </a:r>
            <a:endParaRPr lang="zh-TW" altLang="zh-TW" sz="19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21A85C22-58A1-76CD-1952-AD241F009181}"/>
              </a:ext>
            </a:extLst>
          </p:cNvPr>
          <p:cNvSpPr/>
          <p:nvPr/>
        </p:nvSpPr>
        <p:spPr>
          <a:xfrm>
            <a:off x="3774440" y="3921760"/>
            <a:ext cx="2169161" cy="1300480"/>
          </a:xfrm>
          <a:prstGeom prst="roundRect">
            <a:avLst>
              <a:gd name="adj" fmla="val 13542"/>
            </a:avLst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FAA45C75-9140-6A9F-6C01-42FEA5BB07DE}"/>
              </a:ext>
            </a:extLst>
          </p:cNvPr>
          <p:cNvCxnSpPr>
            <a:cxnSpLocks/>
          </p:cNvCxnSpPr>
          <p:nvPr/>
        </p:nvCxnSpPr>
        <p:spPr>
          <a:xfrm>
            <a:off x="4531377" y="6356350"/>
            <a:ext cx="183894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8A60F5DE-DA98-EF04-F663-8A25AB6D3BC9}"/>
              </a:ext>
            </a:extLst>
          </p:cNvPr>
          <p:cNvCxnSpPr>
            <a:cxnSpLocks/>
          </p:cNvCxnSpPr>
          <p:nvPr/>
        </p:nvCxnSpPr>
        <p:spPr>
          <a:xfrm flipV="1">
            <a:off x="5463540" y="5222240"/>
            <a:ext cx="0" cy="812800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0DF0B5A0-63EA-CFA6-41B3-D7D8DDF8D8DB}"/>
              </a:ext>
            </a:extLst>
          </p:cNvPr>
          <p:cNvSpPr/>
          <p:nvPr/>
        </p:nvSpPr>
        <p:spPr>
          <a:xfrm>
            <a:off x="8008621" y="2118360"/>
            <a:ext cx="2250440" cy="1691639"/>
          </a:xfrm>
          <a:prstGeom prst="roundRect">
            <a:avLst>
              <a:gd name="adj" fmla="val 8137"/>
            </a:avLst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44839550-C93A-8AC0-8C24-6A513B1A81CE}"/>
              </a:ext>
            </a:extLst>
          </p:cNvPr>
          <p:cNvSpPr/>
          <p:nvPr/>
        </p:nvSpPr>
        <p:spPr>
          <a:xfrm>
            <a:off x="8008621" y="3809999"/>
            <a:ext cx="2250440" cy="1691639"/>
          </a:xfrm>
          <a:prstGeom prst="roundRect">
            <a:avLst>
              <a:gd name="adj" fmla="val 8137"/>
            </a:avLst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99FC2CA8-4C23-B4CF-70DC-F57A5C834A90}"/>
              </a:ext>
            </a:extLst>
          </p:cNvPr>
          <p:cNvSpPr txBox="1"/>
          <p:nvPr/>
        </p:nvSpPr>
        <p:spPr>
          <a:xfrm>
            <a:off x="10220069" y="2766173"/>
            <a:ext cx="18646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陣列中第一個矩陣</a:t>
            </a:r>
            <a:endParaRPr lang="en-US" altLang="zh-TW" sz="16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33059C70-666F-E3FE-AE13-7AF06ADA5843}"/>
              </a:ext>
            </a:extLst>
          </p:cNvPr>
          <p:cNvSpPr txBox="1"/>
          <p:nvPr/>
        </p:nvSpPr>
        <p:spPr>
          <a:xfrm>
            <a:off x="10220069" y="4585127"/>
            <a:ext cx="18646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陣列中第二個矩陣</a:t>
            </a:r>
            <a:endParaRPr lang="en-US" altLang="zh-TW" sz="1600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27672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7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2466653-B662-23E4-F8B8-A249328A104E}"/>
              </a:ext>
            </a:extLst>
          </p:cNvPr>
          <p:cNvSpPr txBox="1"/>
          <p:nvPr/>
        </p:nvSpPr>
        <p:spPr>
          <a:xfrm>
            <a:off x="0" y="305294"/>
            <a:ext cx="534152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簡單圖徵幾何元素（</a:t>
            </a:r>
            <a:r>
              <a:rPr lang="en-US" altLang="zh-TW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sfg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4070F66-2DF1-59A1-2FC9-D5FF37D8D56E}"/>
              </a:ext>
            </a:extLst>
          </p:cNvPr>
          <p:cNvSpPr txBox="1"/>
          <p:nvPr/>
        </p:nvSpPr>
        <p:spPr>
          <a:xfrm>
            <a:off x="357318" y="1379379"/>
            <a:ext cx="2387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點（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POINT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0356303-9C57-8888-E680-E0927E38743C}"/>
              </a:ext>
            </a:extLst>
          </p:cNvPr>
          <p:cNvSpPr txBox="1"/>
          <p:nvPr/>
        </p:nvSpPr>
        <p:spPr>
          <a:xfrm>
            <a:off x="2775168" y="1425545"/>
            <a:ext cx="3312818" cy="430887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2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22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(c(x, y))</a:t>
            </a:r>
            <a:endParaRPr lang="zh-TW" altLang="zh-TW" sz="2200" b="1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28D744B-7E15-0859-99DF-D52D99775278}"/>
              </a:ext>
            </a:extLst>
          </p:cNvPr>
          <p:cNvSpPr txBox="1"/>
          <p:nvPr/>
        </p:nvSpPr>
        <p:spPr>
          <a:xfrm>
            <a:off x="603503" y="2330353"/>
            <a:ext cx="5293135" cy="2549416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設定一組向量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c(x, y)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point_eg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(c(2, 3))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檢視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point_eg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point_eg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POINT (2 3)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AE49D43-5338-B9F6-CAB3-3B89B61FC3F4}"/>
              </a:ext>
            </a:extLst>
          </p:cNvPr>
          <p:cNvSpPr txBox="1"/>
          <p:nvPr/>
        </p:nvSpPr>
        <p:spPr>
          <a:xfrm>
            <a:off x="603502" y="5223023"/>
            <a:ext cx="5293135" cy="1241365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point_eg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的資料型態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point_eg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"XY"    "POINT"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sfg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A583938-D860-E9C2-67C6-734767DBB599}"/>
              </a:ext>
            </a:extLst>
          </p:cNvPr>
          <p:cNvSpPr/>
          <p:nvPr/>
        </p:nvSpPr>
        <p:spPr>
          <a:xfrm>
            <a:off x="2775168" y="6094858"/>
            <a:ext cx="1811216" cy="353733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5728950-2675-9385-AECE-3587D33D0E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4982" y="3441469"/>
            <a:ext cx="2961636" cy="28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43A2571-81C6-A6AD-4A32-D12449C9F82B}"/>
              </a:ext>
            </a:extLst>
          </p:cNvPr>
          <p:cNvSpPr txBox="1"/>
          <p:nvPr/>
        </p:nvSpPr>
        <p:spPr>
          <a:xfrm>
            <a:off x="6602128" y="2330353"/>
            <a:ext cx="4536760" cy="836126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ggplot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()+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geom_sf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(data=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point_eg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804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8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07643B3-C646-A9D7-4885-2581A5D34CE9}"/>
              </a:ext>
            </a:extLst>
          </p:cNvPr>
          <p:cNvSpPr txBox="1"/>
          <p:nvPr/>
        </p:nvSpPr>
        <p:spPr>
          <a:xfrm>
            <a:off x="0" y="305294"/>
            <a:ext cx="534152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簡單圖徵幾何元素（</a:t>
            </a:r>
            <a:r>
              <a:rPr lang="en-US" altLang="zh-TW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sfg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2CDF846-1FC6-6E18-48BA-414313717549}"/>
              </a:ext>
            </a:extLst>
          </p:cNvPr>
          <p:cNvSpPr txBox="1"/>
          <p:nvPr/>
        </p:nvSpPr>
        <p:spPr>
          <a:xfrm>
            <a:off x="357318" y="1379379"/>
            <a:ext cx="34788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線（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LINESTRING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32AD048-9024-6AE8-A1F6-87EB29386C3E}"/>
              </a:ext>
            </a:extLst>
          </p:cNvPr>
          <p:cNvSpPr txBox="1"/>
          <p:nvPr/>
        </p:nvSpPr>
        <p:spPr>
          <a:xfrm>
            <a:off x="603503" y="2161457"/>
            <a:ext cx="10399777" cy="2580194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en-US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設定一組陣列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rbind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</a:t>
            </a:r>
          </a:p>
          <a:p>
            <a:pPr indent="266700" latinLnBrk="1">
              <a:spcAft>
                <a:spcPts val="1000"/>
              </a:spcAft>
            </a:pPr>
            <a:r>
              <a:rPr lang="nn-NO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linestring_eg=st_linestring(rbind(c(2,3), c(4,4), c(3,5), c(1,4)))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檢視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linestring_eg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linestring_eg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LINESTRING (2 3, 4 4, 3 5, 1 4)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FCEE5B8-3123-BE72-399E-518364B32102}"/>
              </a:ext>
            </a:extLst>
          </p:cNvPr>
          <p:cNvSpPr txBox="1"/>
          <p:nvPr/>
        </p:nvSpPr>
        <p:spPr>
          <a:xfrm>
            <a:off x="603502" y="5184737"/>
            <a:ext cx="5998626" cy="1272143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linestring_eg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的資料型態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linestring_eg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"XY"         "LINESTRING"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sfg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788BEA6-DFD0-463B-17C4-FFC22CAF6BAE}"/>
              </a:ext>
            </a:extLst>
          </p:cNvPr>
          <p:cNvSpPr/>
          <p:nvPr/>
        </p:nvSpPr>
        <p:spPr>
          <a:xfrm>
            <a:off x="3328417" y="6033413"/>
            <a:ext cx="2727104" cy="364124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B62887B-15B2-FF97-F5D6-B1932169DF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0" b="6470"/>
          <a:stretch/>
        </p:blipFill>
        <p:spPr bwMode="auto">
          <a:xfrm>
            <a:off x="7497367" y="3738561"/>
            <a:ext cx="4091130" cy="289235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D50EEF09-20A8-7AC7-AC31-ECEB3B0FF5E9}"/>
              </a:ext>
            </a:extLst>
          </p:cNvPr>
          <p:cNvSpPr txBox="1"/>
          <p:nvPr/>
        </p:nvSpPr>
        <p:spPr>
          <a:xfrm>
            <a:off x="3544557" y="1422337"/>
            <a:ext cx="8456943" cy="400110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st_linestring</a:t>
            </a: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0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rbind</a:t>
            </a: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(c(x1, y1), c(x2, y2), c(x3, y3), ……)))</a:t>
            </a:r>
            <a:endParaRPr lang="zh-TW" altLang="zh-TW" sz="2000" b="1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860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3">
            <a:extLst>
              <a:ext uri="{FF2B5EF4-FFF2-40B4-BE49-F238E27FC236}">
                <a16:creationId xmlns:a16="http://schemas.microsoft.com/office/drawing/2014/main" id="{094651B0-2281-A979-14CB-216F97552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4480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b="1" smtClean="0"/>
              <a:pPr/>
              <a:t>9</a:t>
            </a:fld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B8B6944-46A8-3D05-C1D8-8495D1C19DD4}"/>
              </a:ext>
            </a:extLst>
          </p:cNvPr>
          <p:cNvSpPr txBox="1"/>
          <p:nvPr/>
        </p:nvSpPr>
        <p:spPr>
          <a:xfrm>
            <a:off x="357318" y="1379379"/>
            <a:ext cx="2989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面（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POLYGON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6648BAE-B4D1-7CF4-C39F-EA919F378755}"/>
              </a:ext>
            </a:extLst>
          </p:cNvPr>
          <p:cNvSpPr txBox="1"/>
          <p:nvPr/>
        </p:nvSpPr>
        <p:spPr>
          <a:xfrm>
            <a:off x="3116580" y="1440934"/>
            <a:ext cx="9075420" cy="400110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s-ES" altLang="zh-TW" sz="2000" b="1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st_polygon(list(rbind(c(x1, y1), c(x2, y2), ……, c(x1, y1)))))</a:t>
            </a:r>
            <a:endParaRPr lang="zh-TW" altLang="zh-TW" sz="2000" b="1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15395E0-7488-EB1B-4A8B-0F8340AEFA10}"/>
              </a:ext>
            </a:extLst>
          </p:cNvPr>
          <p:cNvSpPr txBox="1"/>
          <p:nvPr/>
        </p:nvSpPr>
        <p:spPr>
          <a:xfrm>
            <a:off x="603503" y="2161457"/>
            <a:ext cx="11237977" cy="2580194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設定一組列表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list()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polygon_eg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st_polygon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(list(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rbind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(c(2,3), c(4,4), c(3,5),</a:t>
            </a:r>
            <a:r>
              <a:rPr lang="en-US" altLang="zh-TW" sz="2000" kern="10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c(1,4), c(2,3))))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檢視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polygon_eg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polygon_eg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POLYGON ((2 3, 4 4, 3 5, 1 4, 2 3))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235B56A-6782-8ADC-76E9-1CAEC021F513}"/>
              </a:ext>
            </a:extLst>
          </p:cNvPr>
          <p:cNvSpPr txBox="1"/>
          <p:nvPr/>
        </p:nvSpPr>
        <p:spPr>
          <a:xfrm>
            <a:off x="603502" y="5062064"/>
            <a:ext cx="5998626" cy="1272143"/>
          </a:xfrm>
          <a:prstGeom prst="rect">
            <a:avLst/>
          </a:prstGeom>
          <a:solidFill>
            <a:srgbClr val="F8F8F8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polygon_eg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的資料型態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polygon_eg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0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"XY"      "POLYGON" "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sfg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611CC62-2266-5068-6B16-0147DAE81DA0}"/>
              </a:ext>
            </a:extLst>
          </p:cNvPr>
          <p:cNvSpPr/>
          <p:nvPr/>
        </p:nvSpPr>
        <p:spPr>
          <a:xfrm>
            <a:off x="2849787" y="5941219"/>
            <a:ext cx="2491740" cy="36526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CA82FE4-E547-E832-6194-56EA44AB4DF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1" b="7324"/>
          <a:stretch/>
        </p:blipFill>
        <p:spPr bwMode="auto">
          <a:xfrm>
            <a:off x="7044490" y="3611884"/>
            <a:ext cx="4048907" cy="281236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9E8EA94C-939B-0D14-0459-FCBCB691C3C3}"/>
              </a:ext>
            </a:extLst>
          </p:cNvPr>
          <p:cNvSpPr txBox="1"/>
          <p:nvPr/>
        </p:nvSpPr>
        <p:spPr>
          <a:xfrm>
            <a:off x="0" y="305294"/>
            <a:ext cx="5341527" cy="646331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簡單圖徵幾何元素（</a:t>
            </a:r>
            <a:r>
              <a:rPr lang="en-US" altLang="zh-TW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ea typeface="標楷體" panose="03000509000000000000" pitchFamily="65" charset="-120"/>
              </a:rPr>
              <a:t>sfg</a:t>
            </a:r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）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1FE2823F-AFF1-9E71-5C1B-AE184C3CBAB9}"/>
              </a:ext>
            </a:extLst>
          </p:cNvPr>
          <p:cNvSpPr/>
          <p:nvPr/>
        </p:nvSpPr>
        <p:spPr>
          <a:xfrm>
            <a:off x="5541265" y="2572512"/>
            <a:ext cx="865631" cy="438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F60BB04E-77BF-DDD5-A129-BD338DF0F7D4}"/>
              </a:ext>
            </a:extLst>
          </p:cNvPr>
          <p:cNvSpPr/>
          <p:nvPr/>
        </p:nvSpPr>
        <p:spPr>
          <a:xfrm>
            <a:off x="10011665" y="2572512"/>
            <a:ext cx="865631" cy="438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                </a:t>
            </a:r>
          </a:p>
        </p:txBody>
      </p:sp>
      <p:sp>
        <p:nvSpPr>
          <p:cNvPr id="14" name="弧形 13">
            <a:extLst>
              <a:ext uri="{FF2B5EF4-FFF2-40B4-BE49-F238E27FC236}">
                <a16:creationId xmlns:a16="http://schemas.microsoft.com/office/drawing/2014/main" id="{D35F22B0-82AF-623C-2B54-85AA04FBA147}"/>
              </a:ext>
            </a:extLst>
          </p:cNvPr>
          <p:cNvSpPr/>
          <p:nvPr/>
        </p:nvSpPr>
        <p:spPr>
          <a:xfrm flipV="1">
            <a:off x="5852160" y="2722879"/>
            <a:ext cx="4653280" cy="540795"/>
          </a:xfrm>
          <a:prstGeom prst="arc">
            <a:avLst>
              <a:gd name="adj1" fmla="val 10824269"/>
              <a:gd name="adj2" fmla="val 0"/>
            </a:avLst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18CF0FB-90B8-BC05-BBB4-0F7102457B75}"/>
              </a:ext>
            </a:extLst>
          </p:cNvPr>
          <p:cNvSpPr txBox="1"/>
          <p:nvPr/>
        </p:nvSpPr>
        <p:spPr>
          <a:xfrm>
            <a:off x="7141496" y="3290329"/>
            <a:ext cx="20746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rgbClr val="FF000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前後兩向量必須相同</a:t>
            </a:r>
            <a:endParaRPr lang="en-US" altLang="zh-TW" sz="1600" b="1" dirty="0">
              <a:solidFill>
                <a:srgbClr val="FF000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3CD18F6-EC37-DE85-E8F6-C64FE9839549}"/>
              </a:ext>
            </a:extLst>
          </p:cNvPr>
          <p:cNvCxnSpPr>
            <a:cxnSpLocks/>
          </p:cNvCxnSpPr>
          <p:nvPr/>
        </p:nvCxnSpPr>
        <p:spPr>
          <a:xfrm>
            <a:off x="6602128" y="1841044"/>
            <a:ext cx="121509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668C51F6-25C6-7BC4-C7D0-412EE50B438B}"/>
              </a:ext>
            </a:extLst>
          </p:cNvPr>
          <p:cNvCxnSpPr>
            <a:cxnSpLocks/>
          </p:cNvCxnSpPr>
          <p:nvPr/>
        </p:nvCxnSpPr>
        <p:spPr>
          <a:xfrm>
            <a:off x="10196975" y="1841044"/>
            <a:ext cx="121509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62114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5.1.3319"/>
  <p:tag name="SLIDO_PRESENTATION_ID" val="00000000-0000-0000-0000-000000000000"/>
  <p:tag name="SLIDO_EVENT_UUID" val="c34a5e3a-18ec-4529-a704-f94d6b325231"/>
  <p:tag name="SLIDO_EVENT_SECTION_UUID" val="2128a956-11e1-4275-bda4-ebf7823570b1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1963</TotalTime>
  <Words>5550</Words>
  <Application>Microsoft Office PowerPoint</Application>
  <PresentationFormat>寬螢幕</PresentationFormat>
  <Paragraphs>950</Paragraphs>
  <Slides>56</Slides>
  <Notes>53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56</vt:i4>
      </vt:variant>
    </vt:vector>
  </HeadingPairs>
  <TitlesOfParts>
    <vt:vector size="66" baseType="lpstr">
      <vt:lpstr>Calibri Light</vt:lpstr>
      <vt:lpstr>Calibri</vt:lpstr>
      <vt:lpstr>Wingdings</vt:lpstr>
      <vt:lpstr>標楷體</vt:lpstr>
      <vt:lpstr>Times New Roman</vt:lpstr>
      <vt:lpstr>Adobe 黑体 Std R</vt:lpstr>
      <vt:lpstr>Georgia</vt:lpstr>
      <vt:lpstr>Arial</vt:lpstr>
      <vt:lpstr>Consolas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家榮 葉</dc:creator>
  <cp:lastModifiedBy>家榮 葉</cp:lastModifiedBy>
  <cp:revision>495</cp:revision>
  <dcterms:created xsi:type="dcterms:W3CDTF">2021-11-18T12:50:34Z</dcterms:created>
  <dcterms:modified xsi:type="dcterms:W3CDTF">2022-10-16T15:13:28Z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oAppVersion">
    <vt:lpwstr>1.5.1.3319</vt:lpwstr>
  </property>
</Properties>
</file>

<file path=docProps/thumbnail.jpeg>
</file>